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 id="2147483736" r:id="rId2"/>
  </p:sldMasterIdLst>
  <p:notesMasterIdLst>
    <p:notesMasterId r:id="rId78"/>
  </p:notesMasterIdLst>
  <p:sldIdLst>
    <p:sldId id="299" r:id="rId3"/>
    <p:sldId id="409" r:id="rId4"/>
    <p:sldId id="348" r:id="rId5"/>
    <p:sldId id="339" r:id="rId6"/>
    <p:sldId id="340" r:id="rId7"/>
    <p:sldId id="342" r:id="rId8"/>
    <p:sldId id="343" r:id="rId9"/>
    <p:sldId id="344" r:id="rId10"/>
    <p:sldId id="345" r:id="rId11"/>
    <p:sldId id="384" r:id="rId12"/>
    <p:sldId id="349" r:id="rId13"/>
    <p:sldId id="346" r:id="rId14"/>
    <p:sldId id="405" r:id="rId15"/>
    <p:sldId id="350" r:id="rId16"/>
    <p:sldId id="352" r:id="rId17"/>
    <p:sldId id="351" r:id="rId18"/>
    <p:sldId id="410"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95" r:id="rId37"/>
    <p:sldId id="396" r:id="rId38"/>
    <p:sldId id="398" r:id="rId39"/>
    <p:sldId id="397" r:id="rId40"/>
    <p:sldId id="399" r:id="rId41"/>
    <p:sldId id="400" r:id="rId42"/>
    <p:sldId id="401" r:id="rId43"/>
    <p:sldId id="402" r:id="rId44"/>
    <p:sldId id="403" r:id="rId45"/>
    <p:sldId id="370" r:id="rId46"/>
    <p:sldId id="371" r:id="rId47"/>
    <p:sldId id="372" r:id="rId48"/>
    <p:sldId id="373" r:id="rId49"/>
    <p:sldId id="374" r:id="rId50"/>
    <p:sldId id="375" r:id="rId51"/>
    <p:sldId id="376" r:id="rId52"/>
    <p:sldId id="411" r:id="rId53"/>
    <p:sldId id="377" r:id="rId54"/>
    <p:sldId id="378" r:id="rId55"/>
    <p:sldId id="379" r:id="rId56"/>
    <p:sldId id="380" r:id="rId57"/>
    <p:sldId id="381" r:id="rId58"/>
    <p:sldId id="382" r:id="rId59"/>
    <p:sldId id="404" r:id="rId60"/>
    <p:sldId id="383" r:id="rId61"/>
    <p:sldId id="387" r:id="rId62"/>
    <p:sldId id="390" r:id="rId63"/>
    <p:sldId id="412" r:id="rId64"/>
    <p:sldId id="388" r:id="rId65"/>
    <p:sldId id="385" r:id="rId66"/>
    <p:sldId id="391" r:id="rId67"/>
    <p:sldId id="393" r:id="rId68"/>
    <p:sldId id="389" r:id="rId69"/>
    <p:sldId id="394" r:id="rId70"/>
    <p:sldId id="392" r:id="rId71"/>
    <p:sldId id="408" r:id="rId72"/>
    <p:sldId id="386" r:id="rId73"/>
    <p:sldId id="406" r:id="rId74"/>
    <p:sldId id="407" r:id="rId75"/>
    <p:sldId id="297" r:id="rId76"/>
    <p:sldId id="335" r:id="rId7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C96406-CDA7-0745-9F3D-35D306C3DB89}">
          <p14:sldIdLst>
            <p14:sldId id="299"/>
            <p14:sldId id="409"/>
            <p14:sldId id="348"/>
            <p14:sldId id="339"/>
            <p14:sldId id="340"/>
            <p14:sldId id="342"/>
            <p14:sldId id="343"/>
            <p14:sldId id="344"/>
            <p14:sldId id="345"/>
            <p14:sldId id="384"/>
            <p14:sldId id="349"/>
            <p14:sldId id="346"/>
            <p14:sldId id="405"/>
            <p14:sldId id="350"/>
            <p14:sldId id="352"/>
            <p14:sldId id="351"/>
            <p14:sldId id="410"/>
            <p14:sldId id="353"/>
            <p14:sldId id="354"/>
            <p14:sldId id="355"/>
            <p14:sldId id="356"/>
            <p14:sldId id="357"/>
            <p14:sldId id="358"/>
            <p14:sldId id="359"/>
            <p14:sldId id="360"/>
            <p14:sldId id="361"/>
            <p14:sldId id="362"/>
            <p14:sldId id="363"/>
            <p14:sldId id="364"/>
            <p14:sldId id="365"/>
            <p14:sldId id="366"/>
            <p14:sldId id="367"/>
            <p14:sldId id="368"/>
            <p14:sldId id="369"/>
          </p14:sldIdLst>
        </p14:section>
        <p14:section name="Untitled Section" id="{5A6F4737-C484-6345-9D6A-A1E80DB386FE}">
          <p14:sldIdLst>
            <p14:sldId id="395"/>
            <p14:sldId id="396"/>
            <p14:sldId id="398"/>
            <p14:sldId id="397"/>
            <p14:sldId id="399"/>
            <p14:sldId id="400"/>
            <p14:sldId id="401"/>
            <p14:sldId id="402"/>
            <p14:sldId id="403"/>
          </p14:sldIdLst>
        </p14:section>
        <p14:section name="Untitled Section" id="{2D432625-BACF-9B4C-8C2C-3169D33D5D8B}">
          <p14:sldIdLst>
            <p14:sldId id="370"/>
            <p14:sldId id="371"/>
            <p14:sldId id="372"/>
            <p14:sldId id="373"/>
            <p14:sldId id="374"/>
            <p14:sldId id="375"/>
            <p14:sldId id="376"/>
            <p14:sldId id="411"/>
            <p14:sldId id="377"/>
            <p14:sldId id="378"/>
            <p14:sldId id="379"/>
            <p14:sldId id="380"/>
            <p14:sldId id="381"/>
            <p14:sldId id="382"/>
            <p14:sldId id="404"/>
            <p14:sldId id="383"/>
            <p14:sldId id="387"/>
            <p14:sldId id="390"/>
            <p14:sldId id="412"/>
            <p14:sldId id="388"/>
            <p14:sldId id="385"/>
            <p14:sldId id="391"/>
            <p14:sldId id="393"/>
            <p14:sldId id="389"/>
            <p14:sldId id="394"/>
            <p14:sldId id="392"/>
            <p14:sldId id="408"/>
            <p14:sldId id="386"/>
            <p14:sldId id="406"/>
            <p14:sldId id="407"/>
            <p14:sldId id="297"/>
            <p14:sldId id="335"/>
          </p14:sldIdLst>
        </p14:section>
      </p14:sectionLst>
    </p:ext>
    <p:ext uri="{EFAFB233-063F-42B5-8137-9DF3F51BA10A}">
      <p15:sldGuideLst xmlns:p15="http://schemas.microsoft.com/office/powerpoint/2012/main">
        <p15:guide id="1" pos="3568" userDrawn="1">
          <p15:clr>
            <a:srgbClr val="A4A3A4"/>
          </p15:clr>
        </p15:guide>
        <p15:guide id="2" pos="5110" userDrawn="1">
          <p15:clr>
            <a:srgbClr val="A4A3A4"/>
          </p15:clr>
        </p15:guide>
        <p15:guide id="3" pos="6652"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003A"/>
    <a:srgbClr val="18A68D"/>
    <a:srgbClr val="FFFFFF"/>
    <a:srgbClr val="3DAC98"/>
    <a:srgbClr val="268474"/>
    <a:srgbClr val="217869"/>
    <a:srgbClr val="3DABB8"/>
    <a:srgbClr val="397D89"/>
    <a:srgbClr val="3EB5A7"/>
    <a:srgbClr val="2CA1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357AC3-5B32-3A48-9F5F-16A94631005E}" v="127" dt="2020-04-01T16:54:58.7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6803" autoAdjust="0"/>
  </p:normalViewPr>
  <p:slideViewPr>
    <p:cSldViewPr snapToGrid="0" snapToObjects="1" showGuides="1">
      <p:cViewPr varScale="1">
        <p:scale>
          <a:sx n="110" d="100"/>
          <a:sy n="110" d="100"/>
        </p:scale>
        <p:origin x="1832" y="184"/>
      </p:cViewPr>
      <p:guideLst>
        <p:guide pos="3568"/>
        <p:guide pos="5110"/>
        <p:guide pos="6652"/>
        <p:guide orient="horz" pos="2160"/>
      </p:guideLst>
    </p:cSldViewPr>
  </p:slid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AF68A-38FF-A84A-91F5-772D0662478D}" type="datetimeFigureOut">
              <a:rPr lang="de-DE" smtClean="0"/>
              <a:t>11.10.20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92CF2E-EC05-4F46-AAEC-A1DE4030A3DB}" type="slidenum">
              <a:rPr lang="de-DE" smtClean="0"/>
              <a:t>‹#›</a:t>
            </a:fld>
            <a:endParaRPr lang="de-DE"/>
          </a:p>
        </p:txBody>
      </p:sp>
    </p:spTree>
    <p:extLst>
      <p:ext uri="{BB962C8B-B14F-4D97-AF65-F5344CB8AC3E}">
        <p14:creationId xmlns:p14="http://schemas.microsoft.com/office/powerpoint/2010/main" val="959147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ross-industry_standard_process_for_data_mining#cite_note-Shearer00-1" TargetMode="External"/><Relationship Id="rId7" Type="http://schemas.openxmlformats.org/officeDocument/2006/relationships/hyperlink" Target="https://en.wikipedia.org/wiki/Cross-industry_standard_process_for_data_mining#cite_note-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Analytics" TargetMode="External"/><Relationship Id="rId5" Type="http://schemas.openxmlformats.org/officeDocument/2006/relationships/hyperlink" Target="https://en.wikipedia.org/wiki/Data_mining" TargetMode="External"/><Relationship Id="rId4" Type="http://schemas.openxmlformats.org/officeDocument/2006/relationships/hyperlink" Target="https://en.wikipedia.org/wiki/Open_standard"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092CF2E-EC05-4F46-AAEC-A1DE4030A3DB}" type="slidenum">
              <a:rPr lang="de-DE" smtClean="0"/>
              <a:t>1</a:t>
            </a:fld>
            <a:endParaRPr lang="de-DE"/>
          </a:p>
        </p:txBody>
      </p:sp>
    </p:spTree>
    <p:extLst>
      <p:ext uri="{BB962C8B-B14F-4D97-AF65-F5344CB8AC3E}">
        <p14:creationId xmlns:p14="http://schemas.microsoft.com/office/powerpoint/2010/main" val="137377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92CF2E-EC05-4F46-AAEC-A1DE4030A3DB}" type="slidenum">
              <a:rPr lang="de-DE" smtClean="0"/>
              <a:t>36</a:t>
            </a:fld>
            <a:endParaRPr lang="de-DE"/>
          </a:p>
        </p:txBody>
      </p:sp>
    </p:spTree>
    <p:extLst>
      <p:ext uri="{BB962C8B-B14F-4D97-AF65-F5344CB8AC3E}">
        <p14:creationId xmlns:p14="http://schemas.microsoft.com/office/powerpoint/2010/main" val="1880871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92CF2E-EC05-4F46-AAEC-A1DE4030A3DB}" type="slidenum">
              <a:rPr lang="de-DE" smtClean="0"/>
              <a:t>38</a:t>
            </a:fld>
            <a:endParaRPr lang="de-DE"/>
          </a:p>
        </p:txBody>
      </p:sp>
    </p:spTree>
    <p:extLst>
      <p:ext uri="{BB962C8B-B14F-4D97-AF65-F5344CB8AC3E}">
        <p14:creationId xmlns:p14="http://schemas.microsoft.com/office/powerpoint/2010/main" val="2634936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92CF2E-EC05-4F46-AAEC-A1DE4030A3DB}" type="slidenum">
              <a:rPr lang="de-DE" smtClean="0"/>
              <a:t>59</a:t>
            </a:fld>
            <a:endParaRPr lang="de-DE"/>
          </a:p>
        </p:txBody>
      </p:sp>
    </p:spTree>
    <p:extLst>
      <p:ext uri="{BB962C8B-B14F-4D97-AF65-F5344CB8AC3E}">
        <p14:creationId xmlns:p14="http://schemas.microsoft.com/office/powerpoint/2010/main" val="1432311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10"/>
          </p:nvPr>
        </p:nvSpPr>
        <p:spPr/>
        <p:txBody>
          <a:bodyPr/>
          <a:lstStyle/>
          <a:p>
            <a:fld id="{D092CF2E-EC05-4F46-AAEC-A1DE4030A3DB}" type="slidenum">
              <a:rPr lang="de-DE" smtClean="0"/>
              <a:t>75</a:t>
            </a:fld>
            <a:endParaRPr lang="de-DE"/>
          </a:p>
        </p:txBody>
      </p:sp>
    </p:spTree>
    <p:extLst>
      <p:ext uri="{BB962C8B-B14F-4D97-AF65-F5344CB8AC3E}">
        <p14:creationId xmlns:p14="http://schemas.microsoft.com/office/powerpoint/2010/main" val="1456184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092CF2E-EC05-4F46-AAEC-A1DE4030A3DB}" type="slidenum">
              <a:rPr lang="de-DE" smtClean="0"/>
              <a:t>2</a:t>
            </a:fld>
            <a:endParaRPr lang="de-DE"/>
          </a:p>
        </p:txBody>
      </p:sp>
    </p:spTree>
    <p:extLst>
      <p:ext uri="{BB962C8B-B14F-4D97-AF65-F5344CB8AC3E}">
        <p14:creationId xmlns:p14="http://schemas.microsoft.com/office/powerpoint/2010/main" val="385578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Mein Anliegen ist es nicht, über das Für und Wieder von Künstlicher Intelligenz oder ML zu reden. Es ist ein Tool, eine Technologie und kann wie jede andere Technologie für beliebige Zwecke, moralische wie amoralische eingesetzt werden. Es scheint nur so, dass ML eben eine grundlegende Veränderung in allen Bereichen über kurz oder lang bewirken wird, und daher sollte sich jeder mit den ethischen Fragen, die diese Entwicklung mit sich bringt, befassen. Ich bitte all meine Aussagen daher als neutral aufzufassen, ich stelle die Technologie vor, aber ich bewerte sie nicht.</a:t>
            </a:r>
            <a:endParaRPr lang="en-US" dirty="0"/>
          </a:p>
        </p:txBody>
      </p:sp>
      <p:sp>
        <p:nvSpPr>
          <p:cNvPr id="4" name="Foliennummernplatzhalter 3"/>
          <p:cNvSpPr>
            <a:spLocks noGrp="1"/>
          </p:cNvSpPr>
          <p:nvPr>
            <p:ph type="sldNum" sz="quarter" idx="5"/>
          </p:nvPr>
        </p:nvSpPr>
        <p:spPr/>
        <p:txBody>
          <a:bodyPr/>
          <a:lstStyle/>
          <a:p>
            <a:fld id="{D092CF2E-EC05-4F46-AAEC-A1DE4030A3DB}" type="slidenum">
              <a:rPr lang="de-DE" smtClean="0"/>
              <a:t>8</a:t>
            </a:fld>
            <a:endParaRPr lang="de-DE"/>
          </a:p>
        </p:txBody>
      </p:sp>
    </p:spTree>
    <p:extLst>
      <p:ext uri="{BB962C8B-B14F-4D97-AF65-F5344CB8AC3E}">
        <p14:creationId xmlns:p14="http://schemas.microsoft.com/office/powerpoint/2010/main" val="1376591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summarize, Machine Learning is great for:</a:t>
            </a:r>
          </a:p>
          <a:p>
            <a:r>
              <a:rPr lang="en-GB" dirty="0"/>
              <a:t>- Problems for which existing solutions require a lot of hand-tuning or long lists of rules: one Machine Learning algorithm can often simplify code and perform better.</a:t>
            </a:r>
          </a:p>
          <a:p>
            <a:r>
              <a:rPr lang="en-GB" dirty="0"/>
              <a:t>- Complex problems for which there is no good solution at all using a traditional approach: the best Machine Learning techniques can find a solution.</a:t>
            </a:r>
          </a:p>
          <a:p>
            <a:r>
              <a:rPr lang="en-GB" dirty="0"/>
              <a:t>- Fluctuating environments: a Machine Learning system can adapt to new data.</a:t>
            </a:r>
          </a:p>
          <a:p>
            <a:r>
              <a:rPr lang="en-GB" dirty="0"/>
              <a:t>- Getting insights about complex problems and large amounts of data.</a:t>
            </a:r>
          </a:p>
          <a:p>
            <a:endParaRPr lang="en-DE" dirty="0"/>
          </a:p>
        </p:txBody>
      </p:sp>
      <p:sp>
        <p:nvSpPr>
          <p:cNvPr id="4" name="Slide Number Placeholder 3"/>
          <p:cNvSpPr>
            <a:spLocks noGrp="1"/>
          </p:cNvSpPr>
          <p:nvPr>
            <p:ph type="sldNum" sz="quarter" idx="5"/>
          </p:nvPr>
        </p:nvSpPr>
        <p:spPr/>
        <p:txBody>
          <a:bodyPr/>
          <a:lstStyle/>
          <a:p>
            <a:fld id="{D092CF2E-EC05-4F46-AAEC-A1DE4030A3DB}" type="slidenum">
              <a:rPr lang="de-DE" smtClean="0"/>
              <a:t>10</a:t>
            </a:fld>
            <a:endParaRPr lang="de-DE"/>
          </a:p>
        </p:txBody>
      </p:sp>
    </p:spTree>
    <p:extLst>
      <p:ext uri="{BB962C8B-B14F-4D97-AF65-F5344CB8AC3E}">
        <p14:creationId xmlns:p14="http://schemas.microsoft.com/office/powerpoint/2010/main" val="1781809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92CF2E-EC05-4F46-AAEC-A1DE4030A3DB}" type="slidenum">
              <a:rPr lang="de-DE" smtClean="0"/>
              <a:t>13</a:t>
            </a:fld>
            <a:endParaRPr lang="de-DE"/>
          </a:p>
        </p:txBody>
      </p:sp>
    </p:spTree>
    <p:extLst>
      <p:ext uri="{BB962C8B-B14F-4D97-AF65-F5344CB8AC3E}">
        <p14:creationId xmlns:p14="http://schemas.microsoft.com/office/powerpoint/2010/main" val="3265312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Cross-industry standard process for data mining</a:t>
            </a:r>
            <a:r>
              <a:rPr lang="en-US" dirty="0"/>
              <a:t>, known as </a:t>
            </a:r>
            <a:r>
              <a:rPr lang="en-US" b="1" dirty="0"/>
              <a:t>CRISP-DM</a:t>
            </a:r>
            <a:r>
              <a:rPr lang="en-US" dirty="0"/>
              <a:t>,</a:t>
            </a:r>
            <a:r>
              <a:rPr lang="en-US" baseline="30000" dirty="0">
                <a:hlinkClick r:id="rId3"/>
              </a:rPr>
              <a:t>[1]</a:t>
            </a:r>
            <a:r>
              <a:rPr lang="en-US" dirty="0"/>
              <a:t> is an </a:t>
            </a:r>
            <a:r>
              <a:rPr lang="en-US" dirty="0">
                <a:hlinkClick r:id="rId4" tooltip="Open standard"/>
              </a:rPr>
              <a:t>open standard</a:t>
            </a:r>
            <a:r>
              <a:rPr lang="en-US" dirty="0"/>
              <a:t> process model that describes common approaches used by </a:t>
            </a:r>
            <a:r>
              <a:rPr lang="en-US" dirty="0">
                <a:hlinkClick r:id="rId5" tooltip="Data mining"/>
              </a:rPr>
              <a:t>data mining</a:t>
            </a:r>
            <a:r>
              <a:rPr lang="en-US" dirty="0"/>
              <a:t> experts. It is the most widely-used </a:t>
            </a:r>
            <a:r>
              <a:rPr lang="en-US" dirty="0">
                <a:hlinkClick r:id="rId6" tooltip="Analytics"/>
              </a:rPr>
              <a:t>analytics</a:t>
            </a:r>
            <a:r>
              <a:rPr lang="en-US" dirty="0"/>
              <a:t> model.</a:t>
            </a:r>
            <a:r>
              <a:rPr lang="en-US" baseline="30000" dirty="0">
                <a:hlinkClick r:id="rId7"/>
              </a:rPr>
              <a:t>[2]</a:t>
            </a:r>
            <a:r>
              <a:rPr lang="en-US" dirty="0"/>
              <a:t> </a:t>
            </a:r>
          </a:p>
        </p:txBody>
      </p:sp>
      <p:sp>
        <p:nvSpPr>
          <p:cNvPr id="4" name="Foliennummernplatzhalter 3"/>
          <p:cNvSpPr>
            <a:spLocks noGrp="1"/>
          </p:cNvSpPr>
          <p:nvPr>
            <p:ph type="sldNum" sz="quarter" idx="5"/>
          </p:nvPr>
        </p:nvSpPr>
        <p:spPr/>
        <p:txBody>
          <a:bodyPr/>
          <a:lstStyle/>
          <a:p>
            <a:fld id="{D092CF2E-EC05-4F46-AAEC-A1DE4030A3DB}" type="slidenum">
              <a:rPr lang="de-DE" smtClean="0"/>
              <a:t>16</a:t>
            </a:fld>
            <a:endParaRPr lang="de-DE"/>
          </a:p>
        </p:txBody>
      </p:sp>
    </p:spTree>
    <p:extLst>
      <p:ext uri="{BB962C8B-B14F-4D97-AF65-F5344CB8AC3E}">
        <p14:creationId xmlns:p14="http://schemas.microsoft.com/office/powerpoint/2010/main" val="68894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main difference between the two is that data science as a broader term not only focuses on algorithms and statistics but also takes care of the entire data processing methodology.</a:t>
            </a:r>
          </a:p>
        </p:txBody>
      </p:sp>
      <p:sp>
        <p:nvSpPr>
          <p:cNvPr id="4" name="Foliennummernplatzhalter 3"/>
          <p:cNvSpPr>
            <a:spLocks noGrp="1"/>
          </p:cNvSpPr>
          <p:nvPr>
            <p:ph type="sldNum" sz="quarter" idx="5"/>
          </p:nvPr>
        </p:nvSpPr>
        <p:spPr/>
        <p:txBody>
          <a:bodyPr/>
          <a:lstStyle/>
          <a:p>
            <a:fld id="{D092CF2E-EC05-4F46-AAEC-A1DE4030A3DB}" type="slidenum">
              <a:rPr lang="de-DE" smtClean="0"/>
              <a:t>18</a:t>
            </a:fld>
            <a:endParaRPr lang="de-DE"/>
          </a:p>
        </p:txBody>
      </p:sp>
    </p:spTree>
    <p:extLst>
      <p:ext uri="{BB962C8B-B14F-4D97-AF65-F5344CB8AC3E}">
        <p14:creationId xmlns:p14="http://schemas.microsoft.com/office/powerpoint/2010/main" val="3213149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main difference between the two is that data science as a broader term not only focuses on algorithms and statistics but also takes care of the entire data processing methodology.</a:t>
            </a:r>
          </a:p>
        </p:txBody>
      </p:sp>
      <p:sp>
        <p:nvSpPr>
          <p:cNvPr id="4" name="Foliennummernplatzhalter 3"/>
          <p:cNvSpPr>
            <a:spLocks noGrp="1"/>
          </p:cNvSpPr>
          <p:nvPr>
            <p:ph type="sldNum" sz="quarter" idx="5"/>
          </p:nvPr>
        </p:nvSpPr>
        <p:spPr/>
        <p:txBody>
          <a:bodyPr/>
          <a:lstStyle/>
          <a:p>
            <a:fld id="{D092CF2E-EC05-4F46-AAEC-A1DE4030A3DB}" type="slidenum">
              <a:rPr lang="de-DE" smtClean="0"/>
              <a:t>19</a:t>
            </a:fld>
            <a:endParaRPr lang="de-DE"/>
          </a:p>
        </p:txBody>
      </p:sp>
    </p:spTree>
    <p:extLst>
      <p:ext uri="{BB962C8B-B14F-4D97-AF65-F5344CB8AC3E}">
        <p14:creationId xmlns:p14="http://schemas.microsoft.com/office/powerpoint/2010/main" val="54709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92CF2E-EC05-4F46-AAEC-A1DE4030A3DB}" type="slidenum">
              <a:rPr lang="de-DE" smtClean="0"/>
              <a:t>35</a:t>
            </a:fld>
            <a:endParaRPr lang="de-DE"/>
          </a:p>
        </p:txBody>
      </p:sp>
    </p:spTree>
    <p:extLst>
      <p:ext uri="{BB962C8B-B14F-4D97-AF65-F5344CB8AC3E}">
        <p14:creationId xmlns:p14="http://schemas.microsoft.com/office/powerpoint/2010/main" val="640046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exxeta.com/de/startseite/"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xx1 – title">
    <p:spTree>
      <p:nvGrpSpPr>
        <p:cNvPr id="1" name=""/>
        <p:cNvGrpSpPr/>
        <p:nvPr/>
      </p:nvGrpSpPr>
      <p:grpSpPr>
        <a:xfrm>
          <a:off x="0" y="0"/>
          <a:ext cx="0" cy="0"/>
          <a:chOff x="0" y="0"/>
          <a:chExt cx="0" cy="0"/>
        </a:xfrm>
      </p:grpSpPr>
      <p:pic>
        <p:nvPicPr>
          <p:cNvPr id="20" name="Bild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741426"/>
            <a:ext cx="12192000" cy="4120896"/>
          </a:xfrm>
          <a:prstGeom prst="rect">
            <a:avLst/>
          </a:prstGeom>
        </p:spPr>
      </p:pic>
      <p:sp>
        <p:nvSpPr>
          <p:cNvPr id="8" name="Titel 1"/>
          <p:cNvSpPr>
            <a:spLocks noGrp="1"/>
          </p:cNvSpPr>
          <p:nvPr>
            <p:ph type="ctrTitle" hasCustomPrompt="1"/>
          </p:nvPr>
        </p:nvSpPr>
        <p:spPr>
          <a:xfrm>
            <a:off x="720001" y="648878"/>
            <a:ext cx="7636600" cy="1030836"/>
          </a:xfrm>
          <a:prstGeom prst="rect">
            <a:avLst/>
          </a:prstGeom>
        </p:spPr>
        <p:txBody>
          <a:bodyPr anchor="t">
            <a:noAutofit/>
          </a:bodyPr>
          <a:lstStyle>
            <a:lvl1pPr algn="l">
              <a:lnSpc>
                <a:spcPct val="110000"/>
              </a:lnSpc>
              <a:buClr>
                <a:srgbClr val="AB9E62"/>
              </a:buClr>
              <a:defRPr sz="3000">
                <a:solidFill>
                  <a:schemeClr val="tx2"/>
                </a:solidFill>
              </a:defRPr>
            </a:lvl1pPr>
          </a:lstStyle>
          <a:p>
            <a:r>
              <a:rPr lang="de-DE" dirty="0"/>
              <a:t>Mastertitelformat bearbeiten</a:t>
            </a:r>
            <a:br>
              <a:rPr lang="de-DE" dirty="0"/>
            </a:br>
            <a:r>
              <a:rPr lang="de-DE" dirty="0"/>
              <a:t>zweizeilig</a:t>
            </a:r>
          </a:p>
        </p:txBody>
      </p:sp>
      <p:sp>
        <p:nvSpPr>
          <p:cNvPr id="9" name="Bildplatzhalter 24"/>
          <p:cNvSpPr>
            <a:spLocks noGrp="1"/>
          </p:cNvSpPr>
          <p:nvPr>
            <p:ph type="pic" sz="quarter" idx="20" hasCustomPrompt="1"/>
          </p:nvPr>
        </p:nvSpPr>
        <p:spPr>
          <a:xfrm>
            <a:off x="719999" y="4231054"/>
            <a:ext cx="792000" cy="468000"/>
          </a:xfrm>
          <a:prstGeom prst="rect">
            <a:avLst/>
          </a:prstGeom>
        </p:spPr>
        <p:txBody>
          <a:bodyPr>
            <a:normAutofit/>
          </a:bodyPr>
          <a:lstStyle>
            <a:lvl1pPr marL="0" indent="0" algn="l">
              <a:buFont typeface="Arial" pitchFamily="34" charset="0"/>
              <a:buNone/>
              <a:defRPr sz="1200"/>
            </a:lvl1pPr>
          </a:lstStyle>
          <a:p>
            <a:r>
              <a:rPr lang="de-DE"/>
              <a:t>Partner Logo</a:t>
            </a:r>
          </a:p>
        </p:txBody>
      </p:sp>
      <p:sp>
        <p:nvSpPr>
          <p:cNvPr id="10" name="Untertitel 2"/>
          <p:cNvSpPr>
            <a:spLocks noGrp="1"/>
          </p:cNvSpPr>
          <p:nvPr>
            <p:ph type="subTitle" idx="1"/>
          </p:nvPr>
        </p:nvSpPr>
        <p:spPr>
          <a:xfrm>
            <a:off x="720000" y="1692966"/>
            <a:ext cx="7636601" cy="984323"/>
          </a:xfrm>
          <a:prstGeom prst="rect">
            <a:avLst/>
          </a:prstGeom>
        </p:spPr>
        <p:txBody>
          <a:bodyPr anchor="t">
            <a:normAutofit/>
          </a:bodyPr>
          <a:lstStyle>
            <a:lvl1pPr marL="0" indent="0" algn="l">
              <a:lnSpc>
                <a:spcPct val="110000"/>
              </a:lnSpc>
              <a:spcAft>
                <a:spcPts val="0"/>
              </a:spcAft>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1" name="Textplatzhalter 28"/>
          <p:cNvSpPr>
            <a:spLocks noGrp="1"/>
          </p:cNvSpPr>
          <p:nvPr>
            <p:ph type="body" sz="quarter" idx="16" hasCustomPrompt="1"/>
          </p:nvPr>
        </p:nvSpPr>
        <p:spPr>
          <a:xfrm>
            <a:off x="719999" y="3084574"/>
            <a:ext cx="5376001" cy="344426"/>
          </a:xfrm>
          <a:prstGeom prst="rect">
            <a:avLst/>
          </a:prstGeom>
        </p:spPr>
        <p:txBody>
          <a:bodyPr vert="horz" lIns="0" tIns="0" rIns="0" bIns="0" anchor="t">
            <a:noAutofit/>
          </a:bodyPr>
          <a:lstStyle>
            <a:lvl1pPr marL="0" indent="0">
              <a:spcBef>
                <a:spcPts val="0"/>
              </a:spcBef>
              <a:buNone/>
              <a:defRPr sz="1400" baseline="0">
                <a:solidFill>
                  <a:schemeClr val="tx1"/>
                </a:solidFill>
              </a:defRPr>
            </a:lvl1pPr>
          </a:lstStyle>
          <a:p>
            <a:pPr lvl="0"/>
            <a:r>
              <a:rPr lang="de-DE" dirty="0"/>
              <a:t>Name Referent</a:t>
            </a:r>
          </a:p>
        </p:txBody>
      </p:sp>
      <p:sp>
        <p:nvSpPr>
          <p:cNvPr id="3" name="Textplatzhalter 2"/>
          <p:cNvSpPr>
            <a:spLocks noGrp="1"/>
          </p:cNvSpPr>
          <p:nvPr>
            <p:ph type="body" sz="quarter" idx="21" hasCustomPrompt="1"/>
          </p:nvPr>
        </p:nvSpPr>
        <p:spPr>
          <a:xfrm>
            <a:off x="720725" y="3429001"/>
            <a:ext cx="5375275" cy="368806"/>
          </a:xfrm>
        </p:spPr>
        <p:txBody>
          <a:bodyPr anchor="t"/>
          <a:lstStyle>
            <a:lvl1pPr marL="0" indent="0">
              <a:buNone/>
              <a:defRPr sz="1400">
                <a:solidFill>
                  <a:schemeClr val="bg2"/>
                </a:solidFill>
              </a:defRPr>
            </a:lvl1pPr>
          </a:lstStyle>
          <a:p>
            <a:pPr lvl="0"/>
            <a:r>
              <a:rPr lang="de-DE" dirty="0"/>
              <a:t>Ort / Datum</a:t>
            </a:r>
          </a:p>
        </p:txBody>
      </p:sp>
      <p:pic>
        <p:nvPicPr>
          <p:cNvPr id="14" name="Bild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99929" y="735902"/>
            <a:ext cx="2140638" cy="474490"/>
          </a:xfrm>
          <a:prstGeom prst="rect">
            <a:avLst/>
          </a:prstGeom>
        </p:spPr>
      </p:pic>
    </p:spTree>
    <p:extLst>
      <p:ext uri="{BB962C8B-B14F-4D97-AF65-F5344CB8AC3E}">
        <p14:creationId xmlns:p14="http://schemas.microsoft.com/office/powerpoint/2010/main" val="2177609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xx1 – coloured left">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0" y="-14472"/>
            <a:ext cx="4064000" cy="6872472"/>
          </a:xfrm>
          <a:solidFill>
            <a:schemeClr val="accent1"/>
          </a:solidFill>
        </p:spPr>
        <p:txBody>
          <a:bodyPr lIns="360000" tIns="360000" rIns="360000" bIns="0"/>
          <a:lstStyle>
            <a:lvl1pPr marL="0" indent="0">
              <a:buFontTx/>
              <a:buNone/>
              <a:defRPr b="1" spc="110" baseline="0">
                <a:solidFill>
                  <a:schemeClr val="bg1"/>
                </a:solidFill>
              </a:defRPr>
            </a:lvl1pPr>
            <a:lvl2pPr marL="216100" indent="0">
              <a:buFontTx/>
              <a:buNone/>
              <a:defRPr>
                <a:solidFill>
                  <a:schemeClr val="bg1"/>
                </a:solidFill>
              </a:defRPr>
            </a:lvl2pPr>
            <a:lvl3pPr marL="432000" indent="0">
              <a:buFontTx/>
              <a:buNone/>
              <a:defRPr>
                <a:solidFill>
                  <a:schemeClr val="bg1"/>
                </a:solidFill>
              </a:defRPr>
            </a:lvl3pPr>
            <a:lvl4pPr marL="648000" indent="0">
              <a:buFontTx/>
              <a:buNone/>
              <a:defRPr>
                <a:solidFill>
                  <a:schemeClr val="bg1"/>
                </a:solidFill>
              </a:defRPr>
            </a:lvl4pPr>
            <a:lvl5pPr marL="864000" indent="0">
              <a:buFontTx/>
              <a:buNone/>
              <a:defRPr>
                <a:solidFill>
                  <a:schemeClr val="bg1"/>
                </a:solidFill>
              </a:defRPr>
            </a:lvl5pPr>
          </a:lstStyle>
          <a:p>
            <a:pPr lvl="0"/>
            <a:r>
              <a:rPr lang="de-DE" dirty="0"/>
              <a:t>TITEL</a:t>
            </a:r>
          </a:p>
        </p:txBody>
      </p:sp>
      <p:sp>
        <p:nvSpPr>
          <p:cNvPr id="3" name="Inhaltsplatzhalter 2"/>
          <p:cNvSpPr>
            <a:spLocks noGrp="1"/>
          </p:cNvSpPr>
          <p:nvPr>
            <p:ph idx="1"/>
          </p:nvPr>
        </p:nvSpPr>
        <p:spPr>
          <a:xfrm>
            <a:off x="4064000" y="0"/>
            <a:ext cx="7756526" cy="6165850"/>
          </a:xfrm>
          <a:solidFill>
            <a:schemeClr val="bg1"/>
          </a:solidFill>
        </p:spPr>
        <p:txBody>
          <a:bodyPr lIns="360000" tIns="324000" rIns="360000" bIns="46800">
            <a:noAutofit/>
          </a:bodyPr>
          <a:lstStyle>
            <a:lvl1pPr marL="216000">
              <a:defRPr/>
            </a:lvl1pPr>
          </a:lstStyle>
          <a:p>
            <a:pPr lvl="0"/>
            <a:r>
              <a:rPr lang="de-DE"/>
              <a:t>Mastertextformat bearbeiten</a:t>
            </a:r>
          </a:p>
        </p:txBody>
      </p:sp>
    </p:spTree>
    <p:extLst>
      <p:ext uri="{BB962C8B-B14F-4D97-AF65-F5344CB8AC3E}">
        <p14:creationId xmlns:p14="http://schemas.microsoft.com/office/powerpoint/2010/main" val="419129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xx1 – content half">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p>
            <a:r>
              <a:rPr lang="de-DE"/>
              <a:t>Mastertitelformat bearbeiten</a:t>
            </a:r>
            <a:endParaRPr lang="de-DE" dirty="0"/>
          </a:p>
        </p:txBody>
      </p:sp>
      <p:sp>
        <p:nvSpPr>
          <p:cNvPr id="3" name="Inhaltsplatzhalter 2"/>
          <p:cNvSpPr>
            <a:spLocks noGrp="1"/>
          </p:cNvSpPr>
          <p:nvPr>
            <p:ph idx="1"/>
          </p:nvPr>
        </p:nvSpPr>
        <p:spPr>
          <a:xfrm>
            <a:off x="371475" y="1656000"/>
            <a:ext cx="5545137" cy="4509850"/>
          </a:xfrm>
        </p:spPr>
        <p:txBody>
          <a:bodyPr/>
          <a:lstStyle>
            <a:lvl1pPr marL="216000">
              <a:defRPr/>
            </a:lvl1pPr>
            <a:lvl2pPr>
              <a:defRPr sz="1600"/>
            </a:lvl2pPr>
            <a:lvl3pPr>
              <a:defRPr sz="1600"/>
            </a:lvl3pPr>
          </a:lstStyle>
          <a:p>
            <a:pPr lvl="0"/>
            <a:r>
              <a:rPr lang="de-DE"/>
              <a:t>Mastertextformat bearbeiten</a:t>
            </a:r>
          </a:p>
        </p:txBody>
      </p:sp>
      <p:sp>
        <p:nvSpPr>
          <p:cNvPr id="10" name="Textplatzhalter 9"/>
          <p:cNvSpPr>
            <a:spLocks noGrp="1"/>
          </p:cNvSpPr>
          <p:nvPr>
            <p:ph type="body" sz="quarter" idx="13" hasCustomPrompt="1"/>
          </p:nvPr>
        </p:nvSpPr>
        <p:spPr>
          <a:xfrm>
            <a:off x="371476" y="736134"/>
            <a:ext cx="5724524" cy="452061"/>
          </a:xfrm>
        </p:spPr>
        <p:txBody>
          <a:bodyPr/>
          <a:lstStyle>
            <a:lvl1pPr marL="0" indent="0">
              <a:buFontTx/>
              <a:buNone/>
              <a:defRPr>
                <a:solidFill>
                  <a:schemeClr val="bg2"/>
                </a:solidFill>
              </a:defRPr>
            </a:lvl1pPr>
          </a:lstStyle>
          <a:p>
            <a:pPr lvl="0"/>
            <a:r>
              <a:rPr lang="de-DE" dirty="0"/>
              <a:t>Untertitel</a:t>
            </a:r>
          </a:p>
        </p:txBody>
      </p:sp>
      <p:sp>
        <p:nvSpPr>
          <p:cNvPr id="6" name="Rechteck 5"/>
          <p:cNvSpPr/>
          <p:nvPr/>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Bild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20588" y="6359491"/>
            <a:ext cx="699937" cy="260417"/>
          </a:xfrm>
          <a:prstGeom prst="rect">
            <a:avLst/>
          </a:prstGeom>
        </p:spPr>
      </p:pic>
      <p:sp>
        <p:nvSpPr>
          <p:cNvPr id="7" name="Rechteck 6"/>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Inhaltsplatzhalter 2"/>
          <p:cNvSpPr>
            <a:spLocks noGrp="1"/>
          </p:cNvSpPr>
          <p:nvPr>
            <p:ph idx="14"/>
          </p:nvPr>
        </p:nvSpPr>
        <p:spPr>
          <a:xfrm>
            <a:off x="6254750" y="1656000"/>
            <a:ext cx="5577251" cy="4509850"/>
          </a:xfrm>
        </p:spPr>
        <p:txBody>
          <a:bodyPr/>
          <a:lstStyle>
            <a:lvl1pPr>
              <a:buClr>
                <a:schemeClr val="bg1"/>
              </a:buClr>
              <a:defRPr>
                <a:solidFill>
                  <a:schemeClr val="bg1"/>
                </a:solidFill>
                <a:latin typeface="Arial" charset="0"/>
                <a:ea typeface="Arial" charset="0"/>
                <a:cs typeface="Arial" charset="0"/>
              </a:defRPr>
            </a:lvl1pPr>
            <a:lvl2pPr>
              <a:buClr>
                <a:schemeClr val="tx2">
                  <a:lumMod val="40000"/>
                  <a:lumOff val="60000"/>
                </a:schemeClr>
              </a:buClr>
              <a:defRPr>
                <a:solidFill>
                  <a:schemeClr val="bg1"/>
                </a:solidFill>
                <a:latin typeface="Arial" charset="0"/>
                <a:ea typeface="Arial" charset="0"/>
                <a:cs typeface="Arial" charset="0"/>
              </a:defRPr>
            </a:lvl2pPr>
            <a:lvl3pPr>
              <a:buClr>
                <a:schemeClr val="tx2">
                  <a:lumMod val="40000"/>
                  <a:lumOff val="60000"/>
                </a:schemeClr>
              </a:buClr>
              <a:defRPr>
                <a:solidFill>
                  <a:schemeClr val="bg1"/>
                </a:solidFill>
                <a:latin typeface="Arial" charset="0"/>
                <a:ea typeface="Arial" charset="0"/>
                <a:cs typeface="Arial" charset="0"/>
              </a:defRPr>
            </a:lvl3pPr>
            <a:lvl4pPr>
              <a:buClr>
                <a:schemeClr val="tx2">
                  <a:lumMod val="40000"/>
                  <a:lumOff val="60000"/>
                </a:schemeClr>
              </a:buClr>
              <a:defRPr>
                <a:solidFill>
                  <a:schemeClr val="bg1"/>
                </a:solidFill>
                <a:latin typeface="Arial" charset="0"/>
                <a:ea typeface="Arial" charset="0"/>
                <a:cs typeface="Arial" charset="0"/>
              </a:defRPr>
            </a:lvl4pPr>
            <a:lvl5pPr>
              <a:buClr>
                <a:schemeClr val="tx2">
                  <a:lumMod val="40000"/>
                  <a:lumOff val="60000"/>
                </a:schemeClr>
              </a:buClr>
              <a:defRPr>
                <a:solidFill>
                  <a:schemeClr val="bg1"/>
                </a:solidFill>
                <a:latin typeface="Arial" charset="0"/>
                <a:ea typeface="Arial" charset="0"/>
                <a:cs typeface="Arial" charset="0"/>
              </a:defRPr>
            </a:lvl5pPr>
          </a:lstStyle>
          <a:p>
            <a:pPr lvl="0"/>
            <a:r>
              <a:rPr lang="de-DE"/>
              <a:t>Mastertextformat bearbeiten</a:t>
            </a:r>
          </a:p>
        </p:txBody>
      </p:sp>
      <p:pic>
        <p:nvPicPr>
          <p:cNvPr id="14" name="Grafik 13">
            <a:extLst>
              <a:ext uri="{FF2B5EF4-FFF2-40B4-BE49-F238E27FC236}">
                <a16:creationId xmlns:a16="http://schemas.microsoft.com/office/drawing/2014/main" id="{FF0BDC8B-7958-9845-80BA-8E766DAB4DDB}"/>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11156400" y="6361200"/>
            <a:ext cx="662400" cy="255600"/>
          </a:xfrm>
          <a:prstGeom prst="rect">
            <a:avLst/>
          </a:prstGeom>
        </p:spPr>
      </p:pic>
    </p:spTree>
    <p:extLst>
      <p:ext uri="{BB962C8B-B14F-4D97-AF65-F5344CB8AC3E}">
        <p14:creationId xmlns:p14="http://schemas.microsoft.com/office/powerpoint/2010/main" val="1885152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xx – outro">
    <p:spTree>
      <p:nvGrpSpPr>
        <p:cNvPr id="1" name=""/>
        <p:cNvGrpSpPr/>
        <p:nvPr/>
      </p:nvGrpSpPr>
      <p:grpSpPr>
        <a:xfrm>
          <a:off x="0" y="0"/>
          <a:ext cx="0" cy="0"/>
          <a:chOff x="0" y="0"/>
          <a:chExt cx="0" cy="0"/>
        </a:xfrm>
      </p:grpSpPr>
      <p:pic>
        <p:nvPicPr>
          <p:cNvPr id="6" name="Bild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4120896"/>
          </a:xfrm>
          <a:prstGeom prst="rect">
            <a:avLst/>
          </a:prstGeom>
        </p:spPr>
      </p:pic>
      <p:sp>
        <p:nvSpPr>
          <p:cNvPr id="15" name="Textfeld 14">
            <a:hlinkClick r:id="rId3"/>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
        <p:nvSpPr>
          <p:cNvPr id="3" name="Textfeld 2"/>
          <p:cNvSpPr txBox="1"/>
          <p:nvPr userDrawn="1"/>
        </p:nvSpPr>
        <p:spPr>
          <a:xfrm>
            <a:off x="6096000" y="3920864"/>
            <a:ext cx="5991225" cy="507831"/>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000" b="1" spc="100" baseline="0" dirty="0">
                <a:solidFill>
                  <a:schemeClr val="tx2"/>
                </a:solidFill>
              </a:rPr>
              <a:t>CONNECTING WORLDS</a:t>
            </a:r>
          </a:p>
        </p:txBody>
      </p:sp>
      <p:sp>
        <p:nvSpPr>
          <p:cNvPr id="7" name="Textfeld 6">
            <a:hlinkClick r:id="rId3"/>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
        <p:nvSpPr>
          <p:cNvPr id="10" name="Textfeld 9">
            <a:hlinkClick r:id="rId3"/>
          </p:cNvPr>
          <p:cNvSpPr txBox="1"/>
          <p:nvPr userDrawn="1"/>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Tree>
    <p:extLst>
      <p:ext uri="{BB962C8B-B14F-4D97-AF65-F5344CB8AC3E}">
        <p14:creationId xmlns:p14="http://schemas.microsoft.com/office/powerpoint/2010/main" val="1880117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xx2 – break">
    <p:bg>
      <p:bgPr>
        <a:gradFill>
          <a:gsLst>
            <a:gs pos="43000">
              <a:srgbClr val="EF6056"/>
            </a:gs>
            <a:gs pos="0">
              <a:schemeClr val="accent5"/>
            </a:gs>
            <a:gs pos="100000">
              <a:schemeClr val="accent6"/>
            </a:gs>
          </a:gsLst>
          <a:lin ang="3600000" scaled="0"/>
        </a:gradFill>
        <a:effectLst/>
      </p:bgPr>
    </p:bg>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371475" y="368300"/>
            <a:ext cx="11449050" cy="5797550"/>
          </a:xfrm>
        </p:spPr>
        <p:txBody>
          <a:bodyPr anchor="ctr">
            <a:noAutofit/>
          </a:bodyPr>
          <a:lstStyle>
            <a:lvl1pPr marL="0" indent="0" algn="ctr">
              <a:buFontTx/>
              <a:buNone/>
              <a:defRPr sz="10000" b="1" i="0" spc="110" baseline="0">
                <a:solidFill>
                  <a:schemeClr val="bg1"/>
                </a:solidFill>
                <a:latin typeface="Arial" charset="0"/>
                <a:ea typeface="Arial" charset="0"/>
                <a:cs typeface="Arial" charset="0"/>
              </a:defRPr>
            </a:lvl1pPr>
            <a:lvl2pPr marL="216100" indent="0" algn="ctr">
              <a:buFontTx/>
              <a:buNone/>
              <a:defRPr sz="10000">
                <a:solidFill>
                  <a:schemeClr val="bg1"/>
                </a:solidFill>
              </a:defRPr>
            </a:lvl2pPr>
            <a:lvl3pPr marL="432000" indent="0" algn="ctr">
              <a:buFontTx/>
              <a:buNone/>
              <a:defRPr sz="10000">
                <a:solidFill>
                  <a:schemeClr val="bg1"/>
                </a:solidFill>
              </a:defRPr>
            </a:lvl3pPr>
            <a:lvl4pPr marL="648000" indent="0" algn="ctr">
              <a:buFontTx/>
              <a:buNone/>
              <a:defRPr sz="10000">
                <a:solidFill>
                  <a:schemeClr val="bg1"/>
                </a:solidFill>
              </a:defRPr>
            </a:lvl4pPr>
            <a:lvl5pPr marL="864000" indent="0" algn="ctr">
              <a:buFontTx/>
              <a:buNone/>
              <a:defRPr sz="10000">
                <a:solidFill>
                  <a:schemeClr val="bg1"/>
                </a:solidFill>
              </a:defRPr>
            </a:lvl5pPr>
          </a:lstStyle>
          <a:p>
            <a:pPr lvl="0"/>
            <a:r>
              <a:rPr lang="de-DE" dirty="0"/>
              <a:t>BIG</a:t>
            </a:r>
          </a:p>
          <a:p>
            <a:pPr lvl="0"/>
            <a:r>
              <a:rPr lang="de-DE" dirty="0"/>
              <a:t>LETTERS</a:t>
            </a:r>
          </a:p>
        </p:txBody>
      </p:sp>
    </p:spTree>
    <p:extLst>
      <p:ext uri="{BB962C8B-B14F-4D97-AF65-F5344CB8AC3E}">
        <p14:creationId xmlns:p14="http://schemas.microsoft.com/office/powerpoint/2010/main" val="2744593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xx2 – agenda">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fld id="{E157C3C3-FC1D-1049-A9A6-99071BD5D70C}" type="slidenum">
              <a:rPr lang="de-DE" smtClean="0"/>
              <a:pPr/>
              <a:t>‹#›</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Datumsplatzhalter 4"/>
          <p:cNvSpPr>
            <a:spLocks noGrp="1"/>
          </p:cNvSpPr>
          <p:nvPr>
            <p:ph type="dt" sz="half" idx="12"/>
          </p:nvPr>
        </p:nvSpPr>
        <p:spPr/>
        <p:txBody>
          <a:bodyPr/>
          <a:lstStyle/>
          <a:p>
            <a:fld id="{361BF915-C8C9-F04E-8416-3F2FB33406C1}" type="datetime4">
              <a:rPr lang="de-DE" smtClean="0"/>
              <a:t>11. Oktober 2020</a:t>
            </a:fld>
            <a:endParaRPr lang="de-DE"/>
          </a:p>
        </p:txBody>
      </p:sp>
      <p:sp>
        <p:nvSpPr>
          <p:cNvPr id="20" name="Inhaltsplatzhalter 2"/>
          <p:cNvSpPr>
            <a:spLocks noGrp="1"/>
          </p:cNvSpPr>
          <p:nvPr>
            <p:ph idx="1"/>
          </p:nvPr>
        </p:nvSpPr>
        <p:spPr>
          <a:xfrm>
            <a:off x="371476" y="1656000"/>
            <a:ext cx="11449050" cy="4509850"/>
          </a:xfrm>
        </p:spPr>
        <p:txBody>
          <a:bodyPr>
            <a:noAutofit/>
          </a:bodyPr>
          <a:lstStyle>
            <a:lvl1pPr marL="432000" indent="-432000">
              <a:lnSpc>
                <a:spcPct val="110000"/>
              </a:lnSpc>
              <a:spcBef>
                <a:spcPts val="1000"/>
              </a:spcBef>
              <a:buClr>
                <a:schemeClr val="bg1"/>
              </a:buClr>
              <a:buFont typeface="+mj-lt"/>
              <a:buAutoNum type="arabicPeriod"/>
              <a:tabLst/>
              <a:defRPr sz="2400" b="1"/>
            </a:lvl1pPr>
            <a:lvl2pPr>
              <a:defRPr sz="1600"/>
            </a:lvl2pPr>
            <a:lvl3pPr marL="432000" indent="-216000" defTabSz="864000">
              <a:lnSpc>
                <a:spcPct val="110000"/>
              </a:lnSpc>
              <a:buClr>
                <a:schemeClr val="bg1"/>
              </a:buClr>
              <a:buSzPct val="100000"/>
              <a:buFont typeface="Symbol" charset="2"/>
              <a:buChar char="-"/>
              <a:tabLst>
                <a:tab pos="432000" algn="l"/>
              </a:tabLst>
              <a:defRPr sz="1600"/>
            </a:lvl3pPr>
            <a:lvl4pPr marL="648000">
              <a:lnSpc>
                <a:spcPct val="110000"/>
              </a:lnSpc>
              <a:buClr>
                <a:schemeClr val="bg1"/>
              </a:buClr>
              <a:buSzPct val="100000"/>
              <a:defRPr sz="1600"/>
            </a:lvl4pPr>
            <a:lvl5pPr marL="864000">
              <a:lnSpc>
                <a:spcPct val="110000"/>
              </a:lnSpc>
              <a:buClr>
                <a:schemeClr val="bg1"/>
              </a:buClr>
              <a:defRPr baseline="0"/>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6" name="Titel 5"/>
          <p:cNvSpPr>
            <a:spLocks noGrp="1"/>
          </p:cNvSpPr>
          <p:nvPr>
            <p:ph type="title"/>
          </p:nvPr>
        </p:nvSpPr>
        <p:spPr/>
        <p:txBody>
          <a:bodyPr/>
          <a:lstStyle/>
          <a:p>
            <a:r>
              <a:rPr lang="de-DE" dirty="0"/>
              <a:t>Titelmasterformat durch Klicken bearbeiten</a:t>
            </a:r>
          </a:p>
        </p:txBody>
      </p:sp>
    </p:spTree>
    <p:extLst>
      <p:ext uri="{BB962C8B-B14F-4D97-AF65-F5344CB8AC3E}">
        <p14:creationId xmlns:p14="http://schemas.microsoft.com/office/powerpoint/2010/main" val="2883795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xx2 –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0" i="0">
                <a:latin typeface="Arial" charset="0"/>
                <a:ea typeface="Arial" charset="0"/>
                <a:cs typeface="Arial" charset="0"/>
              </a:defRPr>
            </a:lvl1pPr>
          </a:lstStyle>
          <a:p>
            <a:r>
              <a:rPr lang="de-DE"/>
              <a:t>Titelmasterformat durch Klicken bearbeiten</a:t>
            </a:r>
            <a:endParaRPr lang="de-DE" dirty="0"/>
          </a:p>
        </p:txBody>
      </p:sp>
      <p:sp>
        <p:nvSpPr>
          <p:cNvPr id="3" name="Inhaltsplatzhalter 2"/>
          <p:cNvSpPr>
            <a:spLocks noGrp="1"/>
          </p:cNvSpPr>
          <p:nvPr>
            <p:ph idx="1"/>
          </p:nvPr>
        </p:nvSpPr>
        <p:spPr>
          <a:xfrm>
            <a:off x="371476" y="1656000"/>
            <a:ext cx="11449050" cy="4509850"/>
          </a:xfr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b="0" i="0">
                <a:solidFill>
                  <a:schemeClr val="bg2">
                    <a:lumMod val="40000"/>
                    <a:lumOff val="60000"/>
                  </a:schemeClr>
                </a:solidFill>
                <a:latin typeface="Arial" charset="0"/>
                <a:ea typeface="Arial" charset="0"/>
                <a:cs typeface="Arial" charset="0"/>
              </a:defRPr>
            </a:lvl1pPr>
          </a:lstStyle>
          <a:p>
            <a:pPr lvl="0"/>
            <a:r>
              <a:rPr lang="de-DE" dirty="0"/>
              <a:t>Untertitel</a:t>
            </a:r>
          </a:p>
        </p:txBody>
      </p:sp>
      <p:sp>
        <p:nvSpPr>
          <p:cNvPr id="4" name="Datumsplatzhalter 3"/>
          <p:cNvSpPr>
            <a:spLocks noGrp="1"/>
          </p:cNvSpPr>
          <p:nvPr>
            <p:ph type="dt" sz="half" idx="14"/>
          </p:nvPr>
        </p:nvSpPr>
        <p:spPr/>
        <p:txBody>
          <a:bodyPr/>
          <a:lstStyle/>
          <a:p>
            <a:fld id="{9DA9A76B-3567-DF48-A11E-8EC9EB1A733C}" type="datetime4">
              <a:rPr lang="de-DE" smtClean="0"/>
              <a:t>11. Oktober 2020</a:t>
            </a:fld>
            <a:endParaRPr lang="de-DE"/>
          </a:p>
        </p:txBody>
      </p:sp>
      <p:sp>
        <p:nvSpPr>
          <p:cNvPr id="8" name="Fußzeilenplatzhalter 7"/>
          <p:cNvSpPr>
            <a:spLocks noGrp="1"/>
          </p:cNvSpPr>
          <p:nvPr>
            <p:ph type="ftr" sz="quarter" idx="15"/>
          </p:nvPr>
        </p:nvSpPr>
        <p:spPr/>
        <p:txBody>
          <a:bodyPr/>
          <a:lstStyle/>
          <a:p>
            <a:r>
              <a:rPr lang="de-DE"/>
              <a:t>Teste diese Fußzeile</a:t>
            </a:r>
          </a:p>
        </p:txBody>
      </p:sp>
      <p:sp>
        <p:nvSpPr>
          <p:cNvPr id="9" name="Foliennummernplatzhalter 8"/>
          <p:cNvSpPr>
            <a:spLocks noGrp="1"/>
          </p:cNvSpPr>
          <p:nvPr>
            <p:ph type="sldNum" sz="quarter" idx="16"/>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1527428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xx2 – content 2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dirty="0"/>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5"/>
          </p:nvPr>
        </p:nvSpPr>
        <p:spPr/>
        <p:txBody>
          <a:bodyPr/>
          <a:lstStyle/>
          <a:p>
            <a:fld id="{DE8A2644-866C-BF4E-BE90-B11CFD748576}" type="datetime4">
              <a:rPr lang="de-DE" smtClean="0"/>
              <a:t>11. Oktober 2020</a:t>
            </a:fld>
            <a:endParaRPr lang="de-DE"/>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637471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xx2 – content half">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endParaRPr lang="de-DE" dirty="0"/>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dirty="0"/>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5"/>
          </p:nvPr>
        </p:nvSpPr>
        <p:spPr/>
        <p:txBody>
          <a:bodyPr/>
          <a:lstStyle/>
          <a:p>
            <a:fld id="{DE8A2644-866C-BF4E-BE90-B11CFD748576}" type="datetime4">
              <a:rPr lang="de-DE" smtClean="0"/>
              <a:t>11. Oktober 2020</a:t>
            </a:fld>
            <a:endParaRPr lang="de-DE"/>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482526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xx2 –  headline/subheadlin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FF9BD512-DB57-3042-8665-FC2C3682CF36}"/>
              </a:ext>
            </a:extLst>
          </p:cNvPr>
          <p:cNvSpPr/>
          <p:nvPr userDrawn="1"/>
        </p:nvSpPr>
        <p:spPr>
          <a:xfrm>
            <a:off x="1316" y="42"/>
            <a:ext cx="12192000" cy="6858000"/>
          </a:xfrm>
          <a:prstGeom prst="rect">
            <a:avLst/>
          </a:prstGeom>
          <a:gradFill flip="none" rotWithShape="1">
            <a:gsLst>
              <a:gs pos="0">
                <a:schemeClr val="accent1">
                  <a:lumMod val="60000"/>
                  <a:lumOff val="40000"/>
                </a:schemeClr>
              </a:gs>
              <a:gs pos="89000">
                <a:schemeClr val="bg2">
                  <a:lumMod val="50000"/>
                  <a:alpha val="83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 name="Grafik 9">
            <a:extLst>
              <a:ext uri="{FF2B5EF4-FFF2-40B4-BE49-F238E27FC236}">
                <a16:creationId xmlns:a16="http://schemas.microsoft.com/office/drawing/2014/main" id="{1A6D2F85-B173-5441-9940-B2ED86CF975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11156400" y="6361200"/>
            <a:ext cx="662400" cy="255600"/>
          </a:xfrm>
          <a:prstGeom prst="rect">
            <a:avLst/>
          </a:prstGeom>
        </p:spPr>
      </p:pic>
      <p:sp>
        <p:nvSpPr>
          <p:cNvPr id="2" name="Titel 1"/>
          <p:cNvSpPr>
            <a:spLocks noGrp="1"/>
          </p:cNvSpPr>
          <p:nvPr>
            <p:ph type="title" hasCustomPrompt="1"/>
          </p:nvPr>
        </p:nvSpPr>
        <p:spPr/>
        <p:txBody>
          <a:bodyPr/>
          <a:lstStyle>
            <a:lvl1pPr>
              <a:defRPr>
                <a:latin typeface="Arial" charset="0"/>
                <a:ea typeface="Arial" charset="0"/>
                <a:cs typeface="Arial" charset="0"/>
              </a:defRPr>
            </a:lvl1pPr>
          </a:lstStyle>
          <a:p>
            <a:r>
              <a:rPr lang="de-DE" dirty="0"/>
              <a:t>Bitte benutze mich nicht inflationär</a:t>
            </a:r>
          </a:p>
        </p:txBody>
      </p:sp>
      <p:sp>
        <p:nvSpPr>
          <p:cNvPr id="6"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dirty="0"/>
              <a:t>Untertitel</a:t>
            </a:r>
          </a:p>
        </p:txBody>
      </p:sp>
      <p:sp>
        <p:nvSpPr>
          <p:cNvPr id="3" name="Datumsplatzhalter 2"/>
          <p:cNvSpPr>
            <a:spLocks noGrp="1"/>
          </p:cNvSpPr>
          <p:nvPr>
            <p:ph type="dt" sz="half" idx="14"/>
          </p:nvPr>
        </p:nvSpPr>
        <p:spPr/>
        <p:txBody>
          <a:bodyPr/>
          <a:lstStyle/>
          <a:p>
            <a:fld id="{BB897890-2DAD-0343-BDFC-82D07008D102}" type="datetime4">
              <a:rPr lang="de-DE" smtClean="0"/>
              <a:t>11. Oktober 2020</a:t>
            </a:fld>
            <a:endParaRPr lang="de-DE"/>
          </a:p>
        </p:txBody>
      </p:sp>
      <p:sp>
        <p:nvSpPr>
          <p:cNvPr id="8" name="Fußzeilenplatzhalter 7"/>
          <p:cNvSpPr>
            <a:spLocks noGrp="1"/>
          </p:cNvSpPr>
          <p:nvPr>
            <p:ph type="ftr" sz="quarter" idx="15"/>
          </p:nvPr>
        </p:nvSpPr>
        <p:spPr/>
        <p:txBody>
          <a:bodyPr/>
          <a:lstStyle/>
          <a:p>
            <a:r>
              <a:rPr lang="de-DE"/>
              <a:t>Teste diese Fußzeile</a:t>
            </a:r>
          </a:p>
        </p:txBody>
      </p:sp>
      <p:sp>
        <p:nvSpPr>
          <p:cNvPr id="9" name="Foliennummernplatzhalter 8"/>
          <p:cNvSpPr>
            <a:spLocks noGrp="1"/>
          </p:cNvSpPr>
          <p:nvPr>
            <p:ph type="sldNum" sz="quarter" idx="16"/>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453890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xx2 –  headline/sub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Titelmasterformat durch Klicken bearbeiten</a:t>
            </a:r>
          </a:p>
        </p:txBody>
      </p:sp>
      <p:sp>
        <p:nvSpPr>
          <p:cNvPr id="6"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dirty="0"/>
              <a:t>Untertitel</a:t>
            </a:r>
          </a:p>
        </p:txBody>
      </p:sp>
      <p:sp>
        <p:nvSpPr>
          <p:cNvPr id="3" name="Datumsplatzhalter 2"/>
          <p:cNvSpPr>
            <a:spLocks noGrp="1"/>
          </p:cNvSpPr>
          <p:nvPr>
            <p:ph type="dt" sz="half" idx="14"/>
          </p:nvPr>
        </p:nvSpPr>
        <p:spPr/>
        <p:txBody>
          <a:bodyPr/>
          <a:lstStyle/>
          <a:p>
            <a:fld id="{BB897890-2DAD-0343-BDFC-82D07008D102}" type="datetime4">
              <a:rPr lang="de-DE" smtClean="0"/>
              <a:t>11. Oktober 2020</a:t>
            </a:fld>
            <a:endParaRPr lang="de-DE"/>
          </a:p>
        </p:txBody>
      </p:sp>
      <p:sp>
        <p:nvSpPr>
          <p:cNvPr id="8" name="Fußzeilenplatzhalter 7"/>
          <p:cNvSpPr>
            <a:spLocks noGrp="1"/>
          </p:cNvSpPr>
          <p:nvPr>
            <p:ph type="ftr" sz="quarter" idx="15"/>
          </p:nvPr>
        </p:nvSpPr>
        <p:spPr/>
        <p:txBody>
          <a:bodyPr/>
          <a:lstStyle/>
          <a:p>
            <a:r>
              <a:rPr lang="de-DE"/>
              <a:t>Teste diese Fußzeile</a:t>
            </a:r>
          </a:p>
        </p:txBody>
      </p:sp>
      <p:sp>
        <p:nvSpPr>
          <p:cNvPr id="9" name="Foliennummernplatzhalter 8"/>
          <p:cNvSpPr>
            <a:spLocks noGrp="1"/>
          </p:cNvSpPr>
          <p:nvPr>
            <p:ph type="sldNum" sz="quarter" idx="16"/>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13234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xx1 – 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oliennummernplatzhalter 2"/>
          <p:cNvSpPr>
            <a:spLocks noGrp="1"/>
          </p:cNvSpPr>
          <p:nvPr>
            <p:ph type="sldNum" sz="quarter" idx="10"/>
          </p:nvPr>
        </p:nvSpPr>
        <p:spPr/>
        <p:txBody>
          <a:bodyPr/>
          <a:lstStyle/>
          <a:p>
            <a:fld id="{E157C3C3-FC1D-1049-A9A6-99071BD5D70C}" type="slidenum">
              <a:rPr lang="de-DE" smtClean="0"/>
              <a:pPr/>
              <a:t>‹#›</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Datumsplatzhalter 4"/>
          <p:cNvSpPr>
            <a:spLocks noGrp="1"/>
          </p:cNvSpPr>
          <p:nvPr>
            <p:ph type="dt" sz="half" idx="12"/>
          </p:nvPr>
        </p:nvSpPr>
        <p:spPr/>
        <p:txBody>
          <a:bodyPr/>
          <a:lstStyle/>
          <a:p>
            <a:fld id="{361BF915-C8C9-F04E-8416-3F2FB33406C1}" type="datetime4">
              <a:rPr lang="de-DE" smtClean="0"/>
              <a:t>11. Oktober 2020</a:t>
            </a:fld>
            <a:endParaRPr lang="de-DE"/>
          </a:p>
        </p:txBody>
      </p:sp>
      <p:sp>
        <p:nvSpPr>
          <p:cNvPr id="20" name="Inhaltsplatzhalter 2"/>
          <p:cNvSpPr>
            <a:spLocks noGrp="1"/>
          </p:cNvSpPr>
          <p:nvPr>
            <p:ph idx="1"/>
          </p:nvPr>
        </p:nvSpPr>
        <p:spPr>
          <a:xfrm>
            <a:off x="371476" y="1656000"/>
            <a:ext cx="11449050" cy="4509850"/>
          </a:xfrm>
        </p:spPr>
        <p:txBody>
          <a:bodyPr>
            <a:noAutofit/>
          </a:bodyPr>
          <a:lstStyle>
            <a:lvl1pPr marL="432000" indent="-432000">
              <a:lnSpc>
                <a:spcPct val="110000"/>
              </a:lnSpc>
              <a:spcBef>
                <a:spcPts val="1000"/>
              </a:spcBef>
              <a:buFont typeface="+mj-lt"/>
              <a:buAutoNum type="arabicPeriod"/>
              <a:tabLst/>
              <a:defRPr sz="2400" b="1"/>
            </a:lvl1pPr>
            <a:lvl2pPr>
              <a:defRPr sz="1600"/>
            </a:lvl2pPr>
            <a:lvl3pPr marL="432000" indent="-216000" defTabSz="864000">
              <a:lnSpc>
                <a:spcPct val="110000"/>
              </a:lnSpc>
              <a:buClr>
                <a:schemeClr val="tx2"/>
              </a:buClr>
              <a:buSzPct val="100000"/>
              <a:buFont typeface="Symbol" charset="2"/>
              <a:buChar char="-"/>
              <a:tabLst>
                <a:tab pos="432000" algn="l"/>
              </a:tabLst>
              <a:defRPr sz="1600"/>
            </a:lvl3pPr>
            <a:lvl4pPr marL="648000">
              <a:lnSpc>
                <a:spcPct val="110000"/>
              </a:lnSpc>
              <a:buClr>
                <a:schemeClr val="tx2"/>
              </a:buClr>
              <a:buSzPct val="100000"/>
              <a:defRPr sz="1600"/>
            </a:lvl4pPr>
            <a:lvl5pPr marL="864000">
              <a:lnSpc>
                <a:spcPct val="110000"/>
              </a:lnSpc>
              <a:defRPr baseline="0"/>
            </a:lvl5pPr>
          </a:lstStyle>
          <a:p>
            <a:pPr lvl="0"/>
            <a:r>
              <a:rPr lang="de-DE"/>
              <a:t>Mastertextformat bearbeiten</a:t>
            </a:r>
          </a:p>
        </p:txBody>
      </p:sp>
    </p:spTree>
    <p:extLst>
      <p:ext uri="{BB962C8B-B14F-4D97-AF65-F5344CB8AC3E}">
        <p14:creationId xmlns:p14="http://schemas.microsoft.com/office/powerpoint/2010/main" val="2476082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xx2 –  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Titelmasterformat durch Klicken bearbeiten</a:t>
            </a:r>
          </a:p>
        </p:txBody>
      </p:sp>
      <p:sp>
        <p:nvSpPr>
          <p:cNvPr id="6" name="Datumsplatzhalter 5"/>
          <p:cNvSpPr>
            <a:spLocks noGrp="1"/>
          </p:cNvSpPr>
          <p:nvPr>
            <p:ph type="dt" sz="half" idx="10"/>
          </p:nvPr>
        </p:nvSpPr>
        <p:spPr/>
        <p:txBody>
          <a:bodyPr/>
          <a:lstStyle/>
          <a:p>
            <a:fld id="{C6772AC1-F995-0E44-9F12-99972DC45C34}" type="datetime4">
              <a:rPr lang="de-DE" smtClean="0"/>
              <a:t>11. Oktober 2020</a:t>
            </a:fld>
            <a:endParaRPr lang="de-DE"/>
          </a:p>
        </p:txBody>
      </p:sp>
      <p:sp>
        <p:nvSpPr>
          <p:cNvPr id="7" name="Fußzeilenplatzhalter 6"/>
          <p:cNvSpPr>
            <a:spLocks noGrp="1"/>
          </p:cNvSpPr>
          <p:nvPr>
            <p:ph type="ftr" sz="quarter" idx="11"/>
          </p:nvPr>
        </p:nvSpPr>
        <p:spPr/>
        <p:txBody>
          <a:bodyPr/>
          <a:lstStyle/>
          <a:p>
            <a:r>
              <a:rPr lang="de-DE"/>
              <a:t>Teste diese Fußzeile</a:t>
            </a:r>
          </a:p>
        </p:txBody>
      </p:sp>
      <p:sp>
        <p:nvSpPr>
          <p:cNvPr id="8" name="Foliennummernplatzhalter 7"/>
          <p:cNvSpPr>
            <a:spLocks noGrp="1"/>
          </p:cNvSpPr>
          <p:nvPr>
            <p:ph type="sldNum" sz="quarter" idx="12"/>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896687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xx2 – full picture">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0"/>
            <a:ext cx="12192000" cy="6858000"/>
          </a:xfrm>
        </p:spPr>
        <p:txBody>
          <a:bodyPr lIns="360000"/>
          <a:lstStyle>
            <a:lvl1pPr marL="0" marR="0" indent="0" algn="l" defTabSz="914400" rtl="0" eaLnBrk="1" fontAlgn="auto" latinLnBrk="0" hangingPunct="1">
              <a:lnSpc>
                <a:spcPct val="120000"/>
              </a:lnSpc>
              <a:spcBef>
                <a:spcPts val="0"/>
              </a:spcBef>
              <a:spcAft>
                <a:spcPts val="600"/>
              </a:spcAft>
              <a:buClr>
                <a:schemeClr val="tx2">
                  <a:lumMod val="40000"/>
                  <a:lumOff val="60000"/>
                </a:schemeClr>
              </a:buClr>
              <a:buSzPct val="100000"/>
              <a:buFontTx/>
              <a:buNone/>
              <a:tabLst/>
              <a:defRPr baseline="0"/>
            </a:lvl1pPr>
          </a:lstStyle>
          <a:p>
            <a:r>
              <a:rPr lang="de-DE"/>
              <a:t>Bild durch Klicken auf Symbol hinzufügen</a:t>
            </a:r>
          </a:p>
        </p:txBody>
      </p:sp>
    </p:spTree>
    <p:extLst>
      <p:ext uri="{BB962C8B-B14F-4D97-AF65-F5344CB8AC3E}">
        <p14:creationId xmlns:p14="http://schemas.microsoft.com/office/powerpoint/2010/main" val="2533352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xx2 – empty">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7043FBF-A3E3-BD4F-B2B0-3B9AB2CC17F8}" type="datetime4">
              <a:rPr lang="de-DE" smtClean="0"/>
              <a:t>11. Oktober 2020</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Foliennummernplatzhalter 4"/>
          <p:cNvSpPr>
            <a:spLocks noGrp="1"/>
          </p:cNvSpPr>
          <p:nvPr>
            <p:ph type="sldNum" sz="quarter" idx="12"/>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3996022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xx2 – chapter">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2413000" y="368299"/>
            <a:ext cx="9407524" cy="5797551"/>
          </a:xfrm>
        </p:spPr>
        <p:txBody>
          <a:bodyPr anchor="ctr">
            <a:normAutofit/>
          </a:bodyPr>
          <a:lstStyle>
            <a:lvl1pPr marL="0" indent="0" algn="r">
              <a:buFontTx/>
              <a:buNone/>
              <a:defRPr sz="6000" b="1" i="0" baseline="0">
                <a:solidFill>
                  <a:schemeClr val="bg1"/>
                </a:solidFill>
                <a:latin typeface="Arial" charset="0"/>
                <a:ea typeface="Arial" charset="0"/>
                <a:cs typeface="Arial" charset="0"/>
              </a:defRPr>
            </a:lvl1pPr>
          </a:lstStyle>
          <a:p>
            <a:pPr lvl="0"/>
            <a:r>
              <a:rPr lang="de-DE" dirty="0"/>
              <a:t>KAPITELTRENNER</a:t>
            </a:r>
          </a:p>
        </p:txBody>
      </p:sp>
      <p:sp>
        <p:nvSpPr>
          <p:cNvPr id="10" name="Textplatzhalter 3"/>
          <p:cNvSpPr>
            <a:spLocks noGrp="1"/>
          </p:cNvSpPr>
          <p:nvPr>
            <p:ph type="body" sz="quarter" idx="11" hasCustomPrompt="1"/>
          </p:nvPr>
        </p:nvSpPr>
        <p:spPr>
          <a:xfrm>
            <a:off x="352721" y="368300"/>
            <a:ext cx="2060279" cy="5797550"/>
          </a:xfrm>
        </p:spPr>
        <p:txBody>
          <a:bodyPr anchor="ctr">
            <a:normAutofit/>
          </a:bodyPr>
          <a:lstStyle>
            <a:lvl1pPr marL="0" indent="0" algn="ctr">
              <a:buFontTx/>
              <a:buNone/>
              <a:defRPr sz="10000" b="1" i="0" baseline="0">
                <a:solidFill>
                  <a:schemeClr val="bg1"/>
                </a:solidFill>
                <a:latin typeface="Arial" charset="0"/>
                <a:ea typeface="Arial" charset="0"/>
                <a:cs typeface="Arial" charset="0"/>
              </a:defRPr>
            </a:lvl1pPr>
          </a:lstStyle>
          <a:p>
            <a:pPr lvl="0"/>
            <a:r>
              <a:rPr lang="de-DE" dirty="0"/>
              <a:t>1</a:t>
            </a:r>
          </a:p>
        </p:txBody>
      </p:sp>
    </p:spTree>
    <p:extLst>
      <p:ext uri="{BB962C8B-B14F-4D97-AF65-F5344CB8AC3E}">
        <p14:creationId xmlns:p14="http://schemas.microsoft.com/office/powerpoint/2010/main" val="514918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xx2 – break">
    <p:bg>
      <p:bgPr>
        <a:gradFill>
          <a:gsLst>
            <a:gs pos="43000">
              <a:srgbClr val="EF6056"/>
            </a:gs>
            <a:gs pos="0">
              <a:schemeClr val="accent5"/>
            </a:gs>
            <a:gs pos="100000">
              <a:schemeClr val="accent6"/>
            </a:gs>
          </a:gsLst>
          <a:lin ang="3600000" scaled="0"/>
        </a:gradFill>
        <a:effectLst/>
      </p:bgPr>
    </p:bg>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371475" y="368300"/>
            <a:ext cx="11449050" cy="5797550"/>
          </a:xfrm>
        </p:spPr>
        <p:txBody>
          <a:bodyPr anchor="ctr">
            <a:noAutofit/>
          </a:bodyPr>
          <a:lstStyle>
            <a:lvl1pPr marL="0" indent="0" algn="ctr">
              <a:buFontTx/>
              <a:buNone/>
              <a:defRPr sz="10000" b="1" i="0" spc="110" baseline="0">
                <a:solidFill>
                  <a:schemeClr val="bg1"/>
                </a:solidFill>
                <a:latin typeface="Arial" charset="0"/>
                <a:ea typeface="Arial" charset="0"/>
                <a:cs typeface="Arial" charset="0"/>
              </a:defRPr>
            </a:lvl1pPr>
            <a:lvl2pPr marL="216100" indent="0" algn="ctr">
              <a:buFontTx/>
              <a:buNone/>
              <a:defRPr sz="10000">
                <a:solidFill>
                  <a:schemeClr val="bg1"/>
                </a:solidFill>
              </a:defRPr>
            </a:lvl2pPr>
            <a:lvl3pPr marL="432000" indent="0" algn="ctr">
              <a:buFontTx/>
              <a:buNone/>
              <a:defRPr sz="10000">
                <a:solidFill>
                  <a:schemeClr val="bg1"/>
                </a:solidFill>
              </a:defRPr>
            </a:lvl3pPr>
            <a:lvl4pPr marL="648000" indent="0" algn="ctr">
              <a:buFontTx/>
              <a:buNone/>
              <a:defRPr sz="10000">
                <a:solidFill>
                  <a:schemeClr val="bg1"/>
                </a:solidFill>
              </a:defRPr>
            </a:lvl4pPr>
            <a:lvl5pPr marL="864000" indent="0" algn="ctr">
              <a:buFontTx/>
              <a:buNone/>
              <a:defRPr sz="10000">
                <a:solidFill>
                  <a:schemeClr val="bg1"/>
                </a:solidFill>
              </a:defRPr>
            </a:lvl5pPr>
          </a:lstStyle>
          <a:p>
            <a:pPr lvl="0"/>
            <a:r>
              <a:rPr lang="de-DE" dirty="0"/>
              <a:t>BIG</a:t>
            </a:r>
          </a:p>
          <a:p>
            <a:pPr lvl="0"/>
            <a:r>
              <a:rPr lang="de-DE" dirty="0"/>
              <a:t>LETTERS</a:t>
            </a:r>
          </a:p>
        </p:txBody>
      </p:sp>
    </p:spTree>
    <p:extLst>
      <p:ext uri="{BB962C8B-B14F-4D97-AF65-F5344CB8AC3E}">
        <p14:creationId xmlns:p14="http://schemas.microsoft.com/office/powerpoint/2010/main" val="129399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xx1 –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a:t>Mastertitelformat bearbeiten</a:t>
            </a:r>
            <a:endParaRPr lang="de-DE" dirty="0"/>
          </a:p>
        </p:txBody>
      </p:sp>
      <p:sp>
        <p:nvSpPr>
          <p:cNvPr id="3" name="Inhaltsplatzhalter 2"/>
          <p:cNvSpPr>
            <a:spLocks noGrp="1"/>
          </p:cNvSpPr>
          <p:nvPr>
            <p:ph idx="1"/>
          </p:nvPr>
        </p:nvSpPr>
        <p:spPr>
          <a:xfrm>
            <a:off x="371476" y="1656000"/>
            <a:ext cx="11449050" cy="4509850"/>
          </a:xfrm>
        </p:spPr>
        <p:txBody>
          <a:bodyPr>
            <a:noAutofit/>
          </a:bodyPr>
          <a:lstStyle>
            <a:lvl1pPr marL="216000" indent="-215900">
              <a:lnSpc>
                <a:spcPct val="110000"/>
              </a:lnSpc>
              <a:tabLst>
                <a:tab pos="432000" algn="l"/>
              </a:tabLst>
              <a:defRPr/>
            </a:lvl1pPr>
            <a:lvl2pPr>
              <a:lnSpc>
                <a:spcPct val="110000"/>
              </a:lnSpc>
              <a:tabLst>
                <a:tab pos="432000" algn="l"/>
              </a:tabLst>
              <a:defRPr sz="1600"/>
            </a:lvl2pPr>
            <a:lvl3pPr>
              <a:lnSpc>
                <a:spcPct val="110000"/>
              </a:lnSpc>
              <a:tabLst>
                <a:tab pos="432000" algn="l"/>
              </a:tabLst>
              <a:defRPr sz="1600"/>
            </a:lvl3pPr>
            <a:lvl4pPr>
              <a:lnSpc>
                <a:spcPct val="110000"/>
              </a:lnSpc>
              <a:tabLst>
                <a:tab pos="432000" algn="l"/>
              </a:tabLst>
              <a:defRPr/>
            </a:lvl4pPr>
            <a:lvl5pPr>
              <a:lnSpc>
                <a:spcPct val="110000"/>
              </a:lnSpc>
              <a:tabLst>
                <a:tab pos="432000" algn="l"/>
              </a:tabLst>
              <a:defRPr/>
            </a:lvl5pPr>
          </a:lstStyle>
          <a:p>
            <a:pPr lvl="0"/>
            <a:r>
              <a:rPr lang="de-DE"/>
              <a:t>Mastertextformat bearbeiten</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dirty="0"/>
              <a:t>Untertitel</a:t>
            </a:r>
          </a:p>
        </p:txBody>
      </p:sp>
      <p:sp>
        <p:nvSpPr>
          <p:cNvPr id="4" name="Datumsplatzhalter 3"/>
          <p:cNvSpPr>
            <a:spLocks noGrp="1"/>
          </p:cNvSpPr>
          <p:nvPr>
            <p:ph type="dt" sz="half" idx="14"/>
          </p:nvPr>
        </p:nvSpPr>
        <p:spPr/>
        <p:txBody>
          <a:bodyPr/>
          <a:lstStyle/>
          <a:p>
            <a:fld id="{4746CFFB-AA84-2E40-AB31-96AAC1A67541}" type="datetime4">
              <a:rPr lang="de-DE" smtClean="0"/>
              <a:t>11. Oktober 2020</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367244587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xx1 – content 2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marL="216000">
              <a:defRPr/>
            </a:lvl1pPr>
            <a:lvl2pPr>
              <a:defRPr sz="1600"/>
            </a:lvl2pPr>
            <a:lvl3pPr>
              <a:defRPr sz="1600"/>
            </a:lvl3pPr>
          </a:lstStyle>
          <a:p>
            <a:pPr lvl="0"/>
            <a:r>
              <a:rPr lang="de-DE"/>
              <a:t>Mastertextformat bearbeiten</a:t>
            </a:r>
          </a:p>
        </p:txBody>
      </p:sp>
      <p:sp>
        <p:nvSpPr>
          <p:cNvPr id="10" name="Textplatzhalter 9"/>
          <p:cNvSpPr>
            <a:spLocks noGrp="1"/>
          </p:cNvSpPr>
          <p:nvPr>
            <p:ph type="body" sz="quarter" idx="13" hasCustomPrompt="1"/>
          </p:nvPr>
        </p:nvSpPr>
        <p:spPr>
          <a:xfrm>
            <a:off x="371476" y="736134"/>
            <a:ext cx="11449050" cy="452061"/>
          </a:xfrm>
        </p:spPr>
        <p:txBody>
          <a:bodyPr/>
          <a:lstStyle>
            <a:lvl1pPr marL="0" indent="0">
              <a:buFontTx/>
              <a:buNone/>
              <a:defRPr>
                <a:solidFill>
                  <a:schemeClr val="bg2"/>
                </a:solidFill>
              </a:defRPr>
            </a:lvl1pPr>
          </a:lstStyle>
          <a:p>
            <a:pPr lvl="0"/>
            <a:r>
              <a:rPr lang="de-DE" dirty="0"/>
              <a:t>Untertitel</a:t>
            </a:r>
          </a:p>
        </p:txBody>
      </p:sp>
      <p:sp>
        <p:nvSpPr>
          <p:cNvPr id="5" name="Inhaltsplatzhalter 2"/>
          <p:cNvSpPr>
            <a:spLocks noGrp="1"/>
          </p:cNvSpPr>
          <p:nvPr>
            <p:ph idx="14"/>
          </p:nvPr>
        </p:nvSpPr>
        <p:spPr>
          <a:xfrm>
            <a:off x="6254750" y="1656000"/>
            <a:ext cx="5577251" cy="4509850"/>
          </a:xfrm>
        </p:spPr>
        <p:txBody>
          <a:bodyPr/>
          <a:lstStyle>
            <a:lvl1pPr marL="216000">
              <a:defRPr/>
            </a:lvl1pPr>
            <a:lvl2pPr>
              <a:defRPr sz="1600"/>
            </a:lvl2pPr>
            <a:lvl3pPr>
              <a:defRPr sz="1600"/>
            </a:lvl3pPr>
          </a:lstStyle>
          <a:p>
            <a:pPr lvl="0"/>
            <a:r>
              <a:rPr lang="de-DE"/>
              <a:t>Mastertextformat bearbeiten</a:t>
            </a:r>
          </a:p>
        </p:txBody>
      </p:sp>
      <p:sp>
        <p:nvSpPr>
          <p:cNvPr id="4" name="Datumsplatzhalter 3"/>
          <p:cNvSpPr>
            <a:spLocks noGrp="1"/>
          </p:cNvSpPr>
          <p:nvPr>
            <p:ph type="dt" sz="half" idx="15"/>
          </p:nvPr>
        </p:nvSpPr>
        <p:spPr/>
        <p:txBody>
          <a:bodyPr/>
          <a:lstStyle/>
          <a:p>
            <a:fld id="{763905A2-E989-534B-B126-A8D781B32398}" type="datetime4">
              <a:rPr lang="de-DE" smtClean="0"/>
              <a:t>11. Oktober 2020</a:t>
            </a:fld>
            <a:endParaRPr lang="de-DE"/>
          </a:p>
        </p:txBody>
      </p:sp>
      <p:sp>
        <p:nvSpPr>
          <p:cNvPr id="13" name="Fußzeilenplatzhalter 12"/>
          <p:cNvSpPr>
            <a:spLocks noGrp="1"/>
          </p:cNvSpPr>
          <p:nvPr>
            <p:ph type="ftr" sz="quarter" idx="16"/>
          </p:nvPr>
        </p:nvSpPr>
        <p:spPr/>
        <p:txBody>
          <a:bodyPr/>
          <a:lstStyle/>
          <a:p>
            <a:r>
              <a:rPr lang="de-DE"/>
              <a:t>Teste diese Fußzeile</a:t>
            </a:r>
          </a:p>
        </p:txBody>
      </p:sp>
      <p:sp>
        <p:nvSpPr>
          <p:cNvPr id="14" name="Foliennummernplatzhalter 13"/>
          <p:cNvSpPr>
            <a:spLocks noGrp="1"/>
          </p:cNvSpPr>
          <p:nvPr>
            <p:ph type="sldNum" sz="quarter" idx="17"/>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4146425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x1 – headline/subheadline">
    <p:spTree>
      <p:nvGrpSpPr>
        <p:cNvPr id="1" name=""/>
        <p:cNvGrpSpPr/>
        <p:nvPr/>
      </p:nvGrpSpPr>
      <p:grpSpPr>
        <a:xfrm>
          <a:off x="0" y="0"/>
          <a:ext cx="0" cy="0"/>
          <a:chOff x="0" y="0"/>
          <a:chExt cx="0" cy="0"/>
        </a:xfrm>
      </p:grpSpPr>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dirty="0"/>
              <a:t>Untertitel</a:t>
            </a:r>
          </a:p>
        </p:txBody>
      </p:sp>
      <p:sp>
        <p:nvSpPr>
          <p:cNvPr id="4" name="Datumsplatzhalter 3"/>
          <p:cNvSpPr>
            <a:spLocks noGrp="1"/>
          </p:cNvSpPr>
          <p:nvPr>
            <p:ph type="dt" sz="half" idx="14"/>
          </p:nvPr>
        </p:nvSpPr>
        <p:spPr/>
        <p:txBody>
          <a:bodyPr/>
          <a:lstStyle/>
          <a:p>
            <a:fld id="{4746CFFB-AA84-2E40-AB31-96AAC1A67541}" type="datetime4">
              <a:rPr lang="de-DE" smtClean="0"/>
              <a:t>11. Oktober 2020</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26785404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73644-7A85-6542-A260-25E7E8323188}"/>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F02FF574-5B12-B042-842D-7E7222EF3A74}"/>
              </a:ext>
            </a:extLst>
          </p:cNvPr>
          <p:cNvSpPr>
            <a:spLocks noGrp="1"/>
          </p:cNvSpPr>
          <p:nvPr>
            <p:ph type="sldNum" sz="quarter" idx="10"/>
          </p:nvPr>
        </p:nvSpPr>
        <p:spPr/>
        <p:txBody>
          <a:bodyPr/>
          <a:lstStyle/>
          <a:p>
            <a:fld id="{E157C3C3-FC1D-1049-A9A6-99071BD5D70C}" type="slidenum">
              <a:rPr lang="de-DE" smtClean="0"/>
              <a:pPr/>
              <a:t>‹#›</a:t>
            </a:fld>
            <a:endParaRPr lang="de-DE"/>
          </a:p>
        </p:txBody>
      </p:sp>
      <p:sp>
        <p:nvSpPr>
          <p:cNvPr id="4" name="Fußzeilenplatzhalter 3">
            <a:extLst>
              <a:ext uri="{FF2B5EF4-FFF2-40B4-BE49-F238E27FC236}">
                <a16:creationId xmlns:a16="http://schemas.microsoft.com/office/drawing/2014/main" id="{4D90DC7E-F555-DC46-8A13-3590C98AE627}"/>
              </a:ext>
            </a:extLst>
          </p:cNvPr>
          <p:cNvSpPr>
            <a:spLocks noGrp="1"/>
          </p:cNvSpPr>
          <p:nvPr>
            <p:ph type="ftr" sz="quarter" idx="11"/>
          </p:nvPr>
        </p:nvSpPr>
        <p:spPr/>
        <p:txBody>
          <a:bodyPr/>
          <a:lstStyle/>
          <a:p>
            <a:r>
              <a:rPr lang="de-DE"/>
              <a:t>Teste diese Fußzeile</a:t>
            </a:r>
          </a:p>
        </p:txBody>
      </p:sp>
      <p:sp>
        <p:nvSpPr>
          <p:cNvPr id="5" name="Datumsplatzhalter 4">
            <a:extLst>
              <a:ext uri="{FF2B5EF4-FFF2-40B4-BE49-F238E27FC236}">
                <a16:creationId xmlns:a16="http://schemas.microsoft.com/office/drawing/2014/main" id="{BBC1EF02-AFF8-FC47-8EA0-EEB3F4D84270}"/>
              </a:ext>
            </a:extLst>
          </p:cNvPr>
          <p:cNvSpPr>
            <a:spLocks noGrp="1"/>
          </p:cNvSpPr>
          <p:nvPr>
            <p:ph type="dt" sz="half" idx="12"/>
          </p:nvPr>
        </p:nvSpPr>
        <p:spPr/>
        <p:txBody>
          <a:bodyPr/>
          <a:lstStyle/>
          <a:p>
            <a:fld id="{37043FBF-A3E3-BD4F-B2B0-3B9AB2CC17F8}" type="datetime4">
              <a:rPr lang="de-DE" smtClean="0"/>
              <a:t>11. Oktober 2020</a:t>
            </a:fld>
            <a:endParaRPr lang="de-DE"/>
          </a:p>
        </p:txBody>
      </p:sp>
    </p:spTree>
    <p:extLst>
      <p:ext uri="{BB962C8B-B14F-4D97-AF65-F5344CB8AC3E}">
        <p14:creationId xmlns:p14="http://schemas.microsoft.com/office/powerpoint/2010/main" val="210809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xx1 – 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9" name="Datumsplatzhalter 8"/>
          <p:cNvSpPr>
            <a:spLocks noGrp="1"/>
          </p:cNvSpPr>
          <p:nvPr>
            <p:ph type="dt" sz="half" idx="10"/>
          </p:nvPr>
        </p:nvSpPr>
        <p:spPr/>
        <p:txBody>
          <a:bodyPr/>
          <a:lstStyle/>
          <a:p>
            <a:fld id="{361BF915-C8C9-F04E-8416-3F2FB33406C1}" type="datetime4">
              <a:rPr lang="de-DE" smtClean="0"/>
              <a:t>11. Oktober 2020</a:t>
            </a:fld>
            <a:endParaRPr lang="de-DE"/>
          </a:p>
        </p:txBody>
      </p:sp>
      <p:sp>
        <p:nvSpPr>
          <p:cNvPr id="10" name="Fußzeilenplatzhalter 9"/>
          <p:cNvSpPr>
            <a:spLocks noGrp="1"/>
          </p:cNvSpPr>
          <p:nvPr>
            <p:ph type="ftr" sz="quarter" idx="11"/>
          </p:nvPr>
        </p:nvSpPr>
        <p:spPr/>
        <p:txBody>
          <a:bodyPr/>
          <a:lstStyle/>
          <a:p>
            <a:r>
              <a:rPr lang="de-DE"/>
              <a:t>Teste diese Fußzeile</a:t>
            </a:r>
          </a:p>
        </p:txBody>
      </p:sp>
      <p:sp>
        <p:nvSpPr>
          <p:cNvPr id="11" name="Foliennummernplatzhalter 10"/>
          <p:cNvSpPr>
            <a:spLocks noGrp="1"/>
          </p:cNvSpPr>
          <p:nvPr>
            <p:ph type="sldNum" sz="quarter" idx="12"/>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2949273014"/>
      </p:ext>
    </p:extLst>
  </p:cSld>
  <p:clrMapOvr>
    <a:masterClrMapping/>
  </p:clrMapOvr>
  <p:hf sldNum="0" hdr="0" ftr="0" dt="0"/>
  <p:extLst>
    <p:ext uri="{DCECCB84-F9BA-43D5-87BE-67443E8EF086}">
      <p15:sldGuideLst xmlns:p15="http://schemas.microsoft.com/office/powerpoint/2012/main">
        <p15:guide id="1" orient="horz" pos="2886">
          <p15:clr>
            <a:srgbClr val="FBAE40"/>
          </p15:clr>
        </p15:guide>
        <p15:guide id="2" orient="horz" pos="107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xx1 – empty">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61BF915-C8C9-F04E-8416-3F2FB33406C1}" type="datetime4">
              <a:rPr lang="de-DE" smtClean="0"/>
              <a:t>11. Oktober 2020</a:t>
            </a:fld>
            <a:endParaRPr lang="de-DE"/>
          </a:p>
        </p:txBody>
      </p:sp>
      <p:sp>
        <p:nvSpPr>
          <p:cNvPr id="3" name="Fußzeilenplatzhalter 2"/>
          <p:cNvSpPr>
            <a:spLocks noGrp="1"/>
          </p:cNvSpPr>
          <p:nvPr>
            <p:ph type="ftr" sz="quarter" idx="11"/>
          </p:nvPr>
        </p:nvSpPr>
        <p:spPr/>
        <p:txBody>
          <a:bodyPr/>
          <a:lstStyle/>
          <a:p>
            <a:r>
              <a:rPr lang="de-DE"/>
              <a:t>Teste diese Fußzeile</a:t>
            </a:r>
          </a:p>
        </p:txBody>
      </p:sp>
      <p:sp>
        <p:nvSpPr>
          <p:cNvPr id="4" name="Foliennummernplatzhalter 3"/>
          <p:cNvSpPr>
            <a:spLocks noGrp="1"/>
          </p:cNvSpPr>
          <p:nvPr>
            <p:ph type="sldNum" sz="quarter" idx="12"/>
          </p:nvPr>
        </p:nvSpPr>
        <p:spPr/>
        <p:txBody>
          <a:bodyPr/>
          <a:lstStyle/>
          <a:p>
            <a:fld id="{E157C3C3-FC1D-1049-A9A6-99071BD5D70C}" type="slidenum">
              <a:rPr lang="de-DE" smtClean="0"/>
              <a:pPr/>
              <a:t>‹#›</a:t>
            </a:fld>
            <a:endParaRPr lang="de-DE"/>
          </a:p>
        </p:txBody>
      </p:sp>
    </p:spTree>
    <p:extLst>
      <p:ext uri="{BB962C8B-B14F-4D97-AF65-F5344CB8AC3E}">
        <p14:creationId xmlns:p14="http://schemas.microsoft.com/office/powerpoint/2010/main" val="21598143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xx1 – full picture">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0"/>
            <a:ext cx="12192000" cy="6858000"/>
          </a:xfrm>
        </p:spPr>
        <p:txBody>
          <a:bodyPr lIns="360000"/>
          <a:lstStyle>
            <a:lvl1pPr marL="0" indent="0">
              <a:buFontTx/>
              <a:buNone/>
              <a:defRPr baseline="0"/>
            </a:lvl1pPr>
          </a:lstStyle>
          <a:p>
            <a:r>
              <a:rPr lang="de-DE"/>
              <a:t>Bild durch Klicken auf Symbol hinzufügen</a:t>
            </a:r>
          </a:p>
        </p:txBody>
      </p:sp>
    </p:spTree>
    <p:extLst>
      <p:ext uri="{BB962C8B-B14F-4D97-AF65-F5344CB8AC3E}">
        <p14:creationId xmlns:p14="http://schemas.microsoft.com/office/powerpoint/2010/main" val="3854658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82951" y="368300"/>
            <a:ext cx="11449050" cy="378565"/>
          </a:xfrm>
          <a:prstGeom prst="rect">
            <a:avLst/>
          </a:prstGeom>
          <a:noFill/>
        </p:spPr>
        <p:txBody>
          <a:bodyPr vert="horz" wrap="square" lIns="0" tIns="0" rIns="91440" bIns="45720" rtlCol="0" anchor="t" anchorCtr="0">
            <a:noAutofit/>
          </a:bodyPr>
          <a:lstStyle/>
          <a:p>
            <a:r>
              <a:rPr lang="de-DE" dirty="0"/>
              <a:t>Mastertitelformat bearbeiten</a:t>
            </a:r>
          </a:p>
        </p:txBody>
      </p:sp>
      <p:sp>
        <p:nvSpPr>
          <p:cNvPr id="3" name="Textplatzhalter 2"/>
          <p:cNvSpPr>
            <a:spLocks noGrp="1"/>
          </p:cNvSpPr>
          <p:nvPr>
            <p:ph type="body" idx="1"/>
          </p:nvPr>
        </p:nvSpPr>
        <p:spPr>
          <a:xfrm>
            <a:off x="371476" y="1656000"/>
            <a:ext cx="11449050" cy="4509850"/>
          </a:xfrm>
          <a:prstGeom prst="rect">
            <a:avLst/>
          </a:prstGeom>
        </p:spPr>
        <p:txBody>
          <a:bodyPr vert="horz" lIns="0" tIns="45720" rIns="91440" bIns="4572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10018645" y="6355917"/>
            <a:ext cx="873366" cy="259200"/>
          </a:xfrm>
          <a:prstGeom prst="rect">
            <a:avLst/>
          </a:prstGeom>
        </p:spPr>
        <p:txBody>
          <a:bodyPr vert="horz" lIns="0" tIns="0" rIns="0" bIns="0" rtlCol="0" anchor="ctr" anchorCtr="0"/>
          <a:lstStyle>
            <a:lvl1pPr algn="r">
              <a:defRPr sz="1050" b="0" i="0" baseline="0">
                <a:solidFill>
                  <a:schemeClr val="tx1">
                    <a:lumMod val="40000"/>
                    <a:lumOff val="60000"/>
                  </a:schemeClr>
                </a:solidFill>
                <a:latin typeface="Arial" charset="0"/>
                <a:ea typeface="Arial" charset="0"/>
                <a:cs typeface="Arial" charset="0"/>
              </a:defRPr>
            </a:lvl1pPr>
          </a:lstStyle>
          <a:p>
            <a:fld id="{E157C3C3-FC1D-1049-A9A6-99071BD5D70C}" type="slidenum">
              <a:rPr lang="de-DE" smtClean="0"/>
              <a:pPr/>
              <a:t>‹#›</a:t>
            </a:fld>
            <a:endParaRPr lang="de-DE"/>
          </a:p>
        </p:txBody>
      </p:sp>
      <p:sp>
        <p:nvSpPr>
          <p:cNvPr id="18" name="Fußzeilenplatzhalter 4"/>
          <p:cNvSpPr>
            <a:spLocks noGrp="1"/>
          </p:cNvSpPr>
          <p:nvPr>
            <p:ph type="ftr" sz="quarter" idx="3"/>
          </p:nvPr>
        </p:nvSpPr>
        <p:spPr>
          <a:xfrm>
            <a:off x="1765300" y="6355917"/>
            <a:ext cx="7041992" cy="259200"/>
          </a:xfrm>
          <a:prstGeom prst="rect">
            <a:avLst/>
          </a:prstGeom>
        </p:spPr>
        <p:txBody>
          <a:bodyPr vert="horz" lIns="0" tIns="0" rIns="0" bIns="0" rtlCol="0" anchor="ctr" anchorCtr="0"/>
          <a:lstStyle>
            <a:lvl1pPr algn="l">
              <a:defRPr sz="1050" b="0" i="0" baseline="0">
                <a:solidFill>
                  <a:schemeClr val="tx2"/>
                </a:solidFill>
                <a:latin typeface="Arial" charset="0"/>
                <a:ea typeface="Arial" charset="0"/>
                <a:cs typeface="Arial" charset="0"/>
              </a:defRPr>
            </a:lvl1pPr>
          </a:lstStyle>
          <a:p>
            <a:r>
              <a:rPr lang="de-DE"/>
              <a:t>Teste diese Fußzeile</a:t>
            </a:r>
          </a:p>
        </p:txBody>
      </p:sp>
      <p:sp>
        <p:nvSpPr>
          <p:cNvPr id="19" name="Datumsplatzhalter 3"/>
          <p:cNvSpPr>
            <a:spLocks noGrp="1"/>
          </p:cNvSpPr>
          <p:nvPr>
            <p:ph type="dt" sz="half" idx="2"/>
          </p:nvPr>
        </p:nvSpPr>
        <p:spPr>
          <a:xfrm>
            <a:off x="352721" y="6355917"/>
            <a:ext cx="1412579" cy="259200"/>
          </a:xfrm>
          <a:prstGeom prst="rect">
            <a:avLst/>
          </a:prstGeom>
        </p:spPr>
        <p:txBody>
          <a:bodyPr lIns="0" tIns="0" bIns="0" anchor="ctr" anchorCtr="0"/>
          <a:lstStyle>
            <a:lvl1pPr algn="l">
              <a:defRPr sz="1050" b="0" i="0" baseline="0">
                <a:solidFill>
                  <a:schemeClr val="tx1">
                    <a:lumMod val="40000"/>
                    <a:lumOff val="60000"/>
                  </a:schemeClr>
                </a:solidFill>
                <a:latin typeface="Arial" charset="0"/>
                <a:ea typeface="Arial" charset="0"/>
                <a:cs typeface="Arial" charset="0"/>
              </a:defRPr>
            </a:lvl1pPr>
          </a:lstStyle>
          <a:p>
            <a:fld id="{37043FBF-A3E3-BD4F-B2B0-3B9AB2CC17F8}" type="datetime4">
              <a:rPr lang="de-DE" smtClean="0"/>
              <a:t>11. Oktober 2020</a:t>
            </a:fld>
            <a:endParaRPr lang="de-DE"/>
          </a:p>
        </p:txBody>
      </p:sp>
      <p:pic>
        <p:nvPicPr>
          <p:cNvPr id="11" name="Bild 1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Tree>
    <p:extLst>
      <p:ext uri="{BB962C8B-B14F-4D97-AF65-F5344CB8AC3E}">
        <p14:creationId xmlns:p14="http://schemas.microsoft.com/office/powerpoint/2010/main" val="83767023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48" r:id="rId13"/>
  </p:sldLayoutIdLst>
  <p:hf sldNum="0" hdr="0" ftr="0" dt="0"/>
  <p:txStyles>
    <p:titleStyle>
      <a:lvl1pPr algn="l" defTabSz="914400" rtl="0" eaLnBrk="1" latinLnBrk="0" hangingPunct="1">
        <a:lnSpc>
          <a:spcPct val="90000"/>
        </a:lnSpc>
        <a:spcBef>
          <a:spcPct val="0"/>
        </a:spcBef>
        <a:buNone/>
        <a:defRPr sz="2400" b="0" i="0" kern="1200" baseline="0">
          <a:solidFill>
            <a:schemeClr val="tx2"/>
          </a:solidFill>
          <a:latin typeface="Arial" charset="0"/>
          <a:ea typeface="Arial" charset="0"/>
          <a:cs typeface="Arial" charset="0"/>
        </a:defRPr>
      </a:lvl1pPr>
    </p:titleStyle>
    <p:body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1706">
          <p15:clr>
            <a:srgbClr val="F26B43"/>
          </p15:clr>
        </p15:guide>
        <p15:guide id="18" pos="3840">
          <p15:clr>
            <a:srgbClr val="F26B43"/>
          </p15:clr>
        </p15:guide>
        <p15:guide id="19" orient="horz" pos="2160">
          <p15:clr>
            <a:srgbClr val="F26B43"/>
          </p15:clr>
        </p15:guide>
        <p15:guide id="20" pos="234">
          <p15:clr>
            <a:srgbClr val="F26B43"/>
          </p15:clr>
        </p15:guide>
        <p15:guide id="21" pos="7446">
          <p15:clr>
            <a:srgbClr val="F26B43"/>
          </p15:clr>
        </p15:guide>
        <p15:guide id="22" orient="horz" pos="232">
          <p15:clr>
            <a:srgbClr val="F26B43"/>
          </p15:clr>
        </p15:guide>
        <p15:guide id="23" orient="horz" pos="4088">
          <p15:clr>
            <a:srgbClr val="F26B43"/>
          </p15:clr>
        </p15:guide>
        <p15:guide id="24" orient="horz" pos="3884">
          <p15:clr>
            <a:srgbClr val="F26B43"/>
          </p15:clr>
        </p15:guide>
        <p15:guide id="25" pos="3727">
          <p15:clr>
            <a:srgbClr val="F26B43"/>
          </p15:clr>
        </p15:guide>
        <p15:guide id="26" pos="39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82951" y="368300"/>
            <a:ext cx="11449050" cy="378565"/>
          </a:xfrm>
          <a:prstGeom prst="rect">
            <a:avLst/>
          </a:prstGeom>
          <a:noFill/>
        </p:spPr>
        <p:txBody>
          <a:bodyPr vert="horz" wrap="square" lIns="0" tIns="0" rIns="91440" bIns="45720" rtlCol="0" anchor="t" anchorCtr="0">
            <a:noAutofit/>
          </a:bodyPr>
          <a:lstStyle/>
          <a:p>
            <a:r>
              <a:rPr lang="de-DE" dirty="0"/>
              <a:t>Mastertitelformat bearbeiten</a:t>
            </a:r>
          </a:p>
        </p:txBody>
      </p:sp>
      <p:sp>
        <p:nvSpPr>
          <p:cNvPr id="3" name="Textplatzhalter 2"/>
          <p:cNvSpPr>
            <a:spLocks noGrp="1"/>
          </p:cNvSpPr>
          <p:nvPr>
            <p:ph type="body" idx="1"/>
          </p:nvPr>
        </p:nvSpPr>
        <p:spPr>
          <a:xfrm>
            <a:off x="371476" y="1656000"/>
            <a:ext cx="11449050" cy="4509850"/>
          </a:xfrm>
          <a:prstGeom prst="rect">
            <a:avLst/>
          </a:prstGeom>
        </p:spPr>
        <p:txBody>
          <a:bodyPr vert="horz" lIns="0" tIns="45720" rIns="91440" bIns="4572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10018645" y="6355917"/>
            <a:ext cx="873366" cy="259200"/>
          </a:xfrm>
          <a:prstGeom prst="rect">
            <a:avLst/>
          </a:prstGeom>
        </p:spPr>
        <p:txBody>
          <a:bodyPr vert="horz" lIns="0" tIns="0" rIns="0" bIns="0" rtlCol="0" anchor="ctr" anchorCtr="0"/>
          <a:lstStyle>
            <a:lvl1pPr algn="r">
              <a:defRPr sz="1050" b="0" i="0" baseline="0">
                <a:solidFill>
                  <a:schemeClr val="bg2">
                    <a:lumMod val="40000"/>
                    <a:lumOff val="60000"/>
                  </a:schemeClr>
                </a:solidFill>
                <a:latin typeface="Arial" charset="0"/>
                <a:ea typeface="Arial" charset="0"/>
                <a:cs typeface="Arial" charset="0"/>
              </a:defRPr>
            </a:lvl1pPr>
          </a:lstStyle>
          <a:p>
            <a:fld id="{E157C3C3-FC1D-1049-A9A6-99071BD5D70C}" type="slidenum">
              <a:rPr lang="de-DE" smtClean="0"/>
              <a:pPr/>
              <a:t>‹#›</a:t>
            </a:fld>
            <a:endParaRPr lang="de-DE"/>
          </a:p>
        </p:txBody>
      </p:sp>
      <p:sp>
        <p:nvSpPr>
          <p:cNvPr id="18" name="Fußzeilenplatzhalter 4"/>
          <p:cNvSpPr>
            <a:spLocks noGrp="1"/>
          </p:cNvSpPr>
          <p:nvPr>
            <p:ph type="ftr" sz="quarter" idx="3"/>
          </p:nvPr>
        </p:nvSpPr>
        <p:spPr>
          <a:xfrm>
            <a:off x="1765300" y="6355917"/>
            <a:ext cx="7041992" cy="259200"/>
          </a:xfrm>
          <a:prstGeom prst="rect">
            <a:avLst/>
          </a:prstGeom>
        </p:spPr>
        <p:txBody>
          <a:bodyPr vert="horz" lIns="0" tIns="0" rIns="0" bIns="0" rtlCol="0" anchor="ctr" anchorCtr="0"/>
          <a:lstStyle>
            <a:lvl1pPr algn="l">
              <a:defRPr sz="1050" b="0" i="0" baseline="0">
                <a:solidFill>
                  <a:schemeClr val="bg2">
                    <a:lumMod val="40000"/>
                    <a:lumOff val="60000"/>
                  </a:schemeClr>
                </a:solidFill>
                <a:latin typeface="Arial" charset="0"/>
                <a:ea typeface="Arial" charset="0"/>
                <a:cs typeface="Arial" charset="0"/>
              </a:defRPr>
            </a:lvl1pPr>
          </a:lstStyle>
          <a:p>
            <a:r>
              <a:rPr lang="de-DE"/>
              <a:t>Teste diese Fußzeile</a:t>
            </a:r>
          </a:p>
        </p:txBody>
      </p:sp>
      <p:sp>
        <p:nvSpPr>
          <p:cNvPr id="19" name="Datumsplatzhalter 3"/>
          <p:cNvSpPr>
            <a:spLocks noGrp="1"/>
          </p:cNvSpPr>
          <p:nvPr>
            <p:ph type="dt" sz="half" idx="2"/>
          </p:nvPr>
        </p:nvSpPr>
        <p:spPr>
          <a:xfrm>
            <a:off x="352721" y="6355917"/>
            <a:ext cx="1412579" cy="259200"/>
          </a:xfrm>
          <a:prstGeom prst="rect">
            <a:avLst/>
          </a:prstGeom>
        </p:spPr>
        <p:txBody>
          <a:bodyPr lIns="0" tIns="0" bIns="0" anchor="ctr" anchorCtr="0"/>
          <a:lstStyle>
            <a:lvl1pPr algn="l">
              <a:defRPr sz="1050" b="0" i="0" baseline="0">
                <a:solidFill>
                  <a:schemeClr val="bg2">
                    <a:lumMod val="40000"/>
                    <a:lumOff val="60000"/>
                  </a:schemeClr>
                </a:solidFill>
                <a:latin typeface="Arial" charset="0"/>
                <a:ea typeface="Arial" charset="0"/>
                <a:cs typeface="Arial" charset="0"/>
              </a:defRPr>
            </a:lvl1pPr>
          </a:lstStyle>
          <a:p>
            <a:fld id="{37043FBF-A3E3-BD4F-B2B0-3B9AB2CC17F8}" type="datetime4">
              <a:rPr lang="de-DE" smtClean="0"/>
              <a:t>11. Oktober 2020</a:t>
            </a:fld>
            <a:endParaRPr lang="de-DE"/>
          </a:p>
        </p:txBody>
      </p:sp>
      <p:pic>
        <p:nvPicPr>
          <p:cNvPr id="8" name="Grafik 7">
            <a:extLst>
              <a:ext uri="{FF2B5EF4-FFF2-40B4-BE49-F238E27FC236}">
                <a16:creationId xmlns:a16="http://schemas.microsoft.com/office/drawing/2014/main" id="{2CF8345E-BCE4-DE45-AA08-5CED74AED472}"/>
              </a:ext>
            </a:extLst>
          </p:cNvPr>
          <p:cNvPicPr>
            <a:picLocks/>
          </p:cNvPicPr>
          <p:nvPr userDrawn="1"/>
        </p:nvPicPr>
        <p:blipFill>
          <a:blip r:embed="rId13">
            <a:extLst>
              <a:ext uri="{96DAC541-7B7A-43D3-8B79-37D633B846F1}">
                <asvg:svgBlip xmlns:asvg="http://schemas.microsoft.com/office/drawing/2016/SVG/main" r:embed="rId14"/>
              </a:ext>
            </a:extLst>
          </a:blip>
          <a:stretch>
            <a:fillRect/>
          </a:stretch>
        </p:blipFill>
        <p:spPr>
          <a:xfrm>
            <a:off x="11156400" y="6361200"/>
            <a:ext cx="662400" cy="255600"/>
          </a:xfrm>
          <a:prstGeom prst="rect">
            <a:avLst/>
          </a:prstGeom>
        </p:spPr>
      </p:pic>
    </p:spTree>
    <p:extLst>
      <p:ext uri="{BB962C8B-B14F-4D97-AF65-F5344CB8AC3E}">
        <p14:creationId xmlns:p14="http://schemas.microsoft.com/office/powerpoint/2010/main" val="143615673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sldNum="0" hdr="0" ftr="0" dt="0"/>
  <p:txStyles>
    <p:titleStyle>
      <a:lvl1pPr algn="l" defTabSz="914400" rtl="0" eaLnBrk="1" latinLnBrk="0" hangingPunct="1">
        <a:lnSpc>
          <a:spcPct val="90000"/>
        </a:lnSpc>
        <a:spcBef>
          <a:spcPct val="0"/>
        </a:spcBef>
        <a:buNone/>
        <a:defRPr sz="2400" b="0" i="0" kern="1200" baseline="0">
          <a:solidFill>
            <a:schemeClr val="bg1"/>
          </a:solidFill>
          <a:latin typeface="Arial" charset="0"/>
          <a:ea typeface="Arial" charset="0"/>
          <a:cs typeface="Arial" charset="0"/>
        </a:defRPr>
      </a:lvl1pPr>
    </p:titleStyle>
    <p:bodyStyle>
      <a:lvl1pPr marL="216000" indent="-216000" algn="l" defTabSz="864000" rtl="0" eaLnBrk="1" latinLnBrk="0" hangingPunct="1">
        <a:lnSpc>
          <a:spcPct val="110000"/>
        </a:lnSpc>
        <a:spcBef>
          <a:spcPts val="0"/>
        </a:spcBef>
        <a:spcAft>
          <a:spcPts val="600"/>
        </a:spcAft>
        <a:buClr>
          <a:schemeClr val="tx2">
            <a:lumMod val="40000"/>
            <a:lumOff val="60000"/>
          </a:schemeClr>
        </a:buClr>
        <a:buSzPct val="100000"/>
        <a:buFont typeface="Arial"/>
        <a:buChar char="•"/>
        <a:tabLst>
          <a:tab pos="432000" algn="l"/>
        </a:tabLst>
        <a:defRPr sz="1800" b="0" i="0" kern="1200" baseline="0">
          <a:solidFill>
            <a:schemeClr val="bg1"/>
          </a:solidFill>
          <a:latin typeface="Arial" charset="0"/>
          <a:ea typeface="Arial" charset="0"/>
          <a:cs typeface="Arial" charset="0"/>
        </a:defRPr>
      </a:lvl1pPr>
      <a:lvl2pPr marL="431800" indent="-215900" algn="l" defTabSz="864000" rtl="0" eaLnBrk="1" latinLnBrk="0" hangingPunct="1">
        <a:lnSpc>
          <a:spcPct val="110000"/>
        </a:lnSpc>
        <a:spcBef>
          <a:spcPts val="0"/>
        </a:spcBef>
        <a:spcAft>
          <a:spcPts val="600"/>
        </a:spcAft>
        <a:buClr>
          <a:schemeClr val="tx2">
            <a:lumMod val="40000"/>
            <a:lumOff val="60000"/>
          </a:schemeClr>
        </a:buClr>
        <a:buSzPct val="100000"/>
        <a:buFont typeface="Symbol" charset="2"/>
        <a:buChar char="-"/>
        <a:tabLst>
          <a:tab pos="441325" algn="l"/>
        </a:tabLst>
        <a:defRPr sz="1600" b="0" i="0" kern="1200" baseline="0">
          <a:solidFill>
            <a:schemeClr val="bg1"/>
          </a:solidFill>
          <a:latin typeface="Arial" charset="0"/>
          <a:ea typeface="Arial" charset="0"/>
          <a:cs typeface="Arial" charset="0"/>
        </a:defRPr>
      </a:lvl2pPr>
      <a:lvl3pPr marL="647700" indent="-192088" algn="l" defTabSz="432000" rtl="0" eaLnBrk="1" latinLnBrk="0" hangingPunct="1">
        <a:lnSpc>
          <a:spcPct val="110000"/>
        </a:lnSpc>
        <a:spcBef>
          <a:spcPts val="0"/>
        </a:spcBef>
        <a:spcAft>
          <a:spcPts val="600"/>
        </a:spcAft>
        <a:buClr>
          <a:schemeClr val="tx2">
            <a:lumMod val="40000"/>
            <a:lumOff val="60000"/>
          </a:schemeClr>
        </a:buClr>
        <a:buSzPct val="100000"/>
        <a:buFont typeface="Symbol" charset="2"/>
        <a:buChar char="-"/>
        <a:tabLst>
          <a:tab pos="399600" algn="l"/>
          <a:tab pos="432000" algn="l"/>
        </a:tabLst>
        <a:defRPr sz="1600" b="0" i="0" kern="1200" baseline="0">
          <a:solidFill>
            <a:schemeClr val="bg1"/>
          </a:solidFill>
          <a:latin typeface="Arial" charset="0"/>
          <a:ea typeface="Arial" charset="0"/>
          <a:cs typeface="Arial" charset="0"/>
        </a:defRPr>
      </a:lvl3pPr>
      <a:lvl4pPr marL="864000" indent="-216000" algn="l" defTabSz="864000" rtl="0" eaLnBrk="1" latinLnBrk="0" hangingPunct="1">
        <a:lnSpc>
          <a:spcPct val="110000"/>
        </a:lnSpc>
        <a:spcBef>
          <a:spcPts val="0"/>
        </a:spcBef>
        <a:spcAft>
          <a:spcPts val="600"/>
        </a:spcAft>
        <a:buClr>
          <a:schemeClr val="tx2">
            <a:lumMod val="40000"/>
            <a:lumOff val="60000"/>
          </a:schemeClr>
        </a:buClr>
        <a:buFont typeface="Symbol" charset="2"/>
        <a:buChar char="-"/>
        <a:tabLst>
          <a:tab pos="432000" algn="l"/>
        </a:tabLst>
        <a:defRPr sz="1400" b="0" i="0" kern="1200" baseline="0">
          <a:solidFill>
            <a:schemeClr val="bg1"/>
          </a:solidFill>
          <a:latin typeface="Arial" charset="0"/>
          <a:ea typeface="Arial" charset="0"/>
          <a:cs typeface="Arial" charset="0"/>
        </a:defRPr>
      </a:lvl4pPr>
      <a:lvl5pPr marL="1080000" indent="-216000" algn="l" defTabSz="864000" rtl="0" eaLnBrk="1" latinLnBrk="0" hangingPunct="1">
        <a:lnSpc>
          <a:spcPct val="110000"/>
        </a:lnSpc>
        <a:spcBef>
          <a:spcPts val="0"/>
        </a:spcBef>
        <a:spcAft>
          <a:spcPts val="600"/>
        </a:spcAft>
        <a:buClr>
          <a:schemeClr val="tx2">
            <a:lumMod val="40000"/>
            <a:lumOff val="60000"/>
          </a:schemeClr>
        </a:buClr>
        <a:buFont typeface="Symbol" charset="2"/>
        <a:buChar char="-"/>
        <a:tabLst>
          <a:tab pos="432000" algn="l"/>
        </a:tabLst>
        <a:defRPr sz="1400" b="0" i="0" kern="1200" baseline="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34">
          <p15:clr>
            <a:srgbClr val="F26B43"/>
          </p15:clr>
        </p15:guide>
        <p15:guide id="4" pos="7446">
          <p15:clr>
            <a:srgbClr val="F26B43"/>
          </p15:clr>
        </p15:guide>
        <p15:guide id="5" orient="horz" pos="232">
          <p15:clr>
            <a:srgbClr val="F26B43"/>
          </p15:clr>
        </p15:guide>
        <p15:guide id="6" orient="horz" pos="4088">
          <p15:clr>
            <a:srgbClr val="F26B43"/>
          </p15:clr>
        </p15:guide>
        <p15:guide id="8" pos="3727">
          <p15:clr>
            <a:srgbClr val="F26B43"/>
          </p15:clr>
        </p15:guide>
        <p15:guide id="9"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neil.fraser.name/writing/tank/" TargetMode="Externa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users.jyu.fi/~gediapou/summer-school/" TargetMode="External"/><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learning.oreilly.com/library/view/Hands-On+Machine+Learning+with+Scikit-Learn,+Keras,+and+TensorFlow,+2nd+Edition/9781492032632/ch02.html#idm45022182940232"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1962282/" TargetMode="External"/><Relationship Id="rId2" Type="http://schemas.openxmlformats.org/officeDocument/2006/relationships/hyperlink" Target="https://machinelearningmastery.com/" TargetMode="External"/><Relationship Id="rId1" Type="http://schemas.openxmlformats.org/officeDocument/2006/relationships/slideLayout" Target="../slideLayouts/slideLayout3.xml"/><Relationship Id="rId5" Type="http://schemas.openxmlformats.org/officeDocument/2006/relationships/hyperlink" Target="https://medium.com/machine-learning-in-practice/cheat-sheet-of-machine-learning-and-python-and-math-cheat-sheets-a4afe4e791b6" TargetMode="External"/><Relationship Id="rId4" Type="http://schemas.openxmlformats.org/officeDocument/2006/relationships/hyperlink" Target="https://www.udemy.com/course/the-complete-python-course-for-machine-learning-engineer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ideo" Target="https://www.youtube.com/embed/f_uwKZIAeM0?feature=oembed" TargetMode="External"/><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a:t>Machine</a:t>
            </a:r>
            <a:r>
              <a:rPr lang="de-DE" dirty="0"/>
              <a:t> Learning – Basics </a:t>
            </a:r>
          </a:p>
        </p:txBody>
      </p:sp>
      <p:pic>
        <p:nvPicPr>
          <p:cNvPr id="5" name="Bildplatzhalter 4">
            <a:extLst>
              <a:ext uri="{FF2B5EF4-FFF2-40B4-BE49-F238E27FC236}">
                <a16:creationId xmlns:a16="http://schemas.microsoft.com/office/drawing/2014/main" id="{1BF1E1F2-FBED-49C2-A8EC-5D0F6A66FF9E}"/>
              </a:ext>
            </a:extLst>
          </p:cNvPr>
          <p:cNvPicPr>
            <a:picLocks noGrp="1" noChangeAspect="1"/>
          </p:cNvPicPr>
          <p:nvPr>
            <p:ph type="pic" sz="quarter" idx="20"/>
          </p:nvPr>
        </p:nvPicPr>
        <p:blipFill>
          <a:blip r:embed="rId3" cstate="print">
            <a:extLst>
              <a:ext uri="{28A0092B-C50C-407E-A947-70E740481C1C}">
                <a14:useLocalDpi xmlns:a14="http://schemas.microsoft.com/office/drawing/2010/main"/>
              </a:ext>
            </a:extLst>
          </a:blip>
          <a:srcRect/>
          <a:stretch/>
        </p:blipFill>
        <p:spPr>
          <a:xfrm>
            <a:off x="759292" y="4231054"/>
            <a:ext cx="713414" cy="468000"/>
          </a:xfrm>
        </p:spPr>
      </p:pic>
      <p:sp>
        <p:nvSpPr>
          <p:cNvPr id="4" name="Untertitel 3"/>
          <p:cNvSpPr>
            <a:spLocks noGrp="1"/>
          </p:cNvSpPr>
          <p:nvPr>
            <p:ph type="subTitle" idx="1"/>
          </p:nvPr>
        </p:nvSpPr>
        <p:spPr/>
        <p:txBody>
          <a:bodyPr/>
          <a:lstStyle/>
          <a:p>
            <a:r>
              <a:rPr lang="de-DE" dirty="0"/>
              <a:t>Background</a:t>
            </a:r>
          </a:p>
        </p:txBody>
      </p:sp>
      <p:sp>
        <p:nvSpPr>
          <p:cNvPr id="11" name="Textplatzhalter 10"/>
          <p:cNvSpPr>
            <a:spLocks noGrp="1"/>
          </p:cNvSpPr>
          <p:nvPr>
            <p:ph type="body" sz="quarter" idx="16"/>
          </p:nvPr>
        </p:nvSpPr>
        <p:spPr/>
        <p:txBody>
          <a:bodyPr/>
          <a:lstStyle/>
          <a:p>
            <a:r>
              <a:rPr lang="de-DE" dirty="0"/>
              <a:t>Michael Aydinbas</a:t>
            </a:r>
          </a:p>
        </p:txBody>
      </p:sp>
      <p:sp>
        <p:nvSpPr>
          <p:cNvPr id="13" name="Textplatzhalter 12"/>
          <p:cNvSpPr>
            <a:spLocks noGrp="1"/>
          </p:cNvSpPr>
          <p:nvPr>
            <p:ph type="body" sz="quarter" idx="21"/>
          </p:nvPr>
        </p:nvSpPr>
        <p:spPr/>
        <p:txBody>
          <a:bodyPr/>
          <a:lstStyle/>
          <a:p>
            <a:fld id="{B70F60C2-B4F7-4CFD-AB06-C2A7155C6041}" type="datetime4">
              <a:rPr lang="de-DE" smtClean="0"/>
              <a:t>11. Oktober 2020</a:t>
            </a:fld>
            <a:endParaRPr lang="de-DE" dirty="0"/>
          </a:p>
        </p:txBody>
      </p:sp>
      <p:pic>
        <p:nvPicPr>
          <p:cNvPr id="1026" name="Picture 2">
            <a:extLst>
              <a:ext uri="{FF2B5EF4-FFF2-40B4-BE49-F238E27FC236}">
                <a16:creationId xmlns:a16="http://schemas.microsoft.com/office/drawing/2014/main" id="{4DEEA55E-7379-4A51-AC2D-B18E570888A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26462" y="3429000"/>
            <a:ext cx="3294063" cy="342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889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6C113E-AB10-FC4A-B6CE-8BDF62538964}"/>
              </a:ext>
            </a:extLst>
          </p:cNvPr>
          <p:cNvSpPr>
            <a:spLocks noGrp="1"/>
          </p:cNvSpPr>
          <p:nvPr>
            <p:ph type="title"/>
          </p:nvPr>
        </p:nvSpPr>
        <p:spPr/>
        <p:txBody>
          <a:bodyPr/>
          <a:lstStyle/>
          <a:p>
            <a:r>
              <a:rPr lang="en-GB" dirty="0"/>
              <a:t>Why Use Machine Learning?</a:t>
            </a:r>
            <a:br>
              <a:rPr lang="en-GB" dirty="0"/>
            </a:br>
            <a:endParaRPr lang="en-DE" dirty="0"/>
          </a:p>
        </p:txBody>
      </p:sp>
      <p:pic>
        <p:nvPicPr>
          <p:cNvPr id="1030" name="Picture 6">
            <a:extLst>
              <a:ext uri="{FF2B5EF4-FFF2-40B4-BE49-F238E27FC236}">
                <a16:creationId xmlns:a16="http://schemas.microsoft.com/office/drawing/2014/main" id="{63DCB0BF-EBDA-2D4F-AF1A-91274279DB17}"/>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tretch/>
        </p:blipFill>
        <p:spPr bwMode="auto">
          <a:xfrm>
            <a:off x="958057" y="2443148"/>
            <a:ext cx="4381500"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48D0B479-15F5-8D41-90A4-1ABB794E3BCA}"/>
              </a:ext>
            </a:extLst>
          </p:cNvPr>
          <p:cNvSpPr>
            <a:spLocks noGrp="1"/>
          </p:cNvSpPr>
          <p:nvPr>
            <p:ph type="body" sz="quarter" idx="13"/>
          </p:nvPr>
        </p:nvSpPr>
        <p:spPr/>
        <p:txBody>
          <a:bodyPr/>
          <a:lstStyle/>
          <a:p>
            <a:r>
              <a:rPr lang="en-DE" dirty="0"/>
              <a:t>How would you implement a spam filter?</a:t>
            </a:r>
          </a:p>
        </p:txBody>
      </p:sp>
      <p:pic>
        <p:nvPicPr>
          <p:cNvPr id="1032" name="Picture 8" descr="mlst 0102">
            <a:extLst>
              <a:ext uri="{FF2B5EF4-FFF2-40B4-BE49-F238E27FC236}">
                <a16:creationId xmlns:a16="http://schemas.microsoft.com/office/drawing/2014/main" id="{38F46226-EFDE-DF4D-A1C8-C2E263DD1DE9}"/>
              </a:ext>
            </a:extLst>
          </p:cNvPr>
          <p:cNvPicPr>
            <a:picLocks noGrp="1" noChangeAspect="1" noChangeArrowheads="1"/>
          </p:cNvPicPr>
          <p:nvPr>
            <p:ph idx="14"/>
          </p:nvPr>
        </p:nvPicPr>
        <p:blipFill>
          <a:blip r:embed="rId4" cstate="print">
            <a:extLst>
              <a:ext uri="{28A0092B-C50C-407E-A947-70E740481C1C}">
                <a14:useLocalDpi xmlns:a14="http://schemas.microsoft.com/office/drawing/2010/main"/>
              </a:ext>
            </a:extLst>
          </a:blip>
          <a:srcRect/>
          <a:stretch>
            <a:fillRect/>
          </a:stretch>
        </p:blipFill>
        <p:spPr bwMode="auto">
          <a:xfrm>
            <a:off x="6852445" y="2443148"/>
            <a:ext cx="4381500"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a:extLst>
              <a:ext uri="{FF2B5EF4-FFF2-40B4-BE49-F238E27FC236}">
                <a16:creationId xmlns:a16="http://schemas.microsoft.com/office/drawing/2014/main" id="{FEF51BE2-184D-0841-B753-2823569F9922}"/>
              </a:ext>
            </a:extLst>
          </p:cNvPr>
          <p:cNvSpPr>
            <a:spLocks noChangeArrowheads="1"/>
          </p:cNvSpPr>
          <p:nvPr/>
        </p:nvSpPr>
        <p:spPr bwMode="auto">
          <a:xfrm>
            <a:off x="371475" y="6212701"/>
            <a:ext cx="101414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DE" altLang="en-DE" sz="1200" dirty="0">
                <a:solidFill>
                  <a:schemeClr val="bg2"/>
                </a:solidFill>
              </a:rPr>
              <a:t>Aurélien Géron (2017), Hands-On Machine Learning with Scikit-Learn and TensorFlow, Publisher: O'Reilly Media, Inc., ISBN: 9781491962299        </a:t>
            </a:r>
            <a:endParaRPr kumimoji="0" lang="en-DE" altLang="en-DE" sz="1800" b="0" i="0" u="none" strike="noStrike" cap="none" normalizeH="0" baseline="0" dirty="0">
              <a:ln>
                <a:noFill/>
              </a:ln>
              <a:solidFill>
                <a:schemeClr val="bg2"/>
              </a:solidFill>
              <a:effectLst/>
              <a:latin typeface="Arial" panose="020B0604020202020204" pitchFamily="34" charset="0"/>
            </a:endParaRPr>
          </a:p>
        </p:txBody>
      </p:sp>
      <p:sp>
        <p:nvSpPr>
          <p:cNvPr id="9" name="AutoShape 10">
            <a:extLst>
              <a:ext uri="{FF2B5EF4-FFF2-40B4-BE49-F238E27FC236}">
                <a16:creationId xmlns:a16="http://schemas.microsoft.com/office/drawing/2014/main" id="{6D774C58-C6E4-7140-B05A-B654902AF256}"/>
              </a:ext>
            </a:extLst>
          </p:cNvPr>
          <p:cNvSpPr>
            <a:spLocks noChangeAspect="1" noChangeArrowheads="1"/>
          </p:cNvSpPr>
          <p:nvPr/>
        </p:nvSpPr>
        <p:spPr bwMode="auto">
          <a:xfrm>
            <a:off x="2635714" y="6759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3170601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7BDDB6-3148-4790-A348-81EA3B09D34E}"/>
              </a:ext>
            </a:extLst>
          </p:cNvPr>
          <p:cNvSpPr>
            <a:spLocks noGrp="1"/>
          </p:cNvSpPr>
          <p:nvPr>
            <p:ph type="title"/>
          </p:nvPr>
        </p:nvSpPr>
        <p:spPr>
          <a:xfrm>
            <a:off x="382951" y="368300"/>
            <a:ext cx="11449050" cy="378565"/>
          </a:xfrm>
        </p:spPr>
        <p:txBody>
          <a:bodyPr wrap="square" anchor="t">
            <a:normAutofit/>
          </a:bodyPr>
          <a:lstStyle/>
          <a:p>
            <a:r>
              <a:rPr lang="en-US" dirty="0"/>
              <a:t>What does our “data” look like?</a:t>
            </a:r>
          </a:p>
        </p:txBody>
      </p:sp>
      <p:pic>
        <p:nvPicPr>
          <p:cNvPr id="4102" name="Picture 6" descr="Ein Bild, das Text enthält.&#10;&#10;Automatisch generierte Beschreibung">
            <a:extLst>
              <a:ext uri="{FF2B5EF4-FFF2-40B4-BE49-F238E27FC236}">
                <a16:creationId xmlns:a16="http://schemas.microsoft.com/office/drawing/2014/main" id="{B4D498BB-AD83-4355-B68E-E5F3EC927ECF}"/>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tretch>
            <a:fillRect/>
          </a:stretch>
        </p:blipFill>
        <p:spPr bwMode="auto">
          <a:xfrm>
            <a:off x="2087245" y="1656000"/>
            <a:ext cx="8017512" cy="4509850"/>
          </a:xfrm>
          <a:prstGeom prst="rect">
            <a:avLst/>
          </a:prstGeom>
          <a:solidFill>
            <a:srgbClr val="FFFFFF"/>
          </a:solidFill>
        </p:spPr>
      </p:pic>
    </p:spTree>
    <p:extLst>
      <p:ext uri="{BB962C8B-B14F-4D97-AF65-F5344CB8AC3E}">
        <p14:creationId xmlns:p14="http://schemas.microsoft.com/office/powerpoint/2010/main" val="1928507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7BDDB6-3148-4790-A348-81EA3B09D34E}"/>
              </a:ext>
            </a:extLst>
          </p:cNvPr>
          <p:cNvSpPr>
            <a:spLocks noGrp="1"/>
          </p:cNvSpPr>
          <p:nvPr>
            <p:ph type="title"/>
          </p:nvPr>
        </p:nvSpPr>
        <p:spPr>
          <a:xfrm>
            <a:off x="382951" y="368300"/>
            <a:ext cx="11449050" cy="378565"/>
          </a:xfrm>
        </p:spPr>
        <p:txBody>
          <a:bodyPr wrap="square" anchor="t">
            <a:normAutofit/>
          </a:bodyPr>
          <a:lstStyle/>
          <a:p>
            <a:r>
              <a:rPr lang="en-US" dirty="0"/>
              <a:t>What does our “data” look like?</a:t>
            </a:r>
          </a:p>
        </p:txBody>
      </p:sp>
      <p:pic>
        <p:nvPicPr>
          <p:cNvPr id="4106" name="Picture 10">
            <a:extLst>
              <a:ext uri="{FF2B5EF4-FFF2-40B4-BE49-F238E27FC236}">
                <a16:creationId xmlns:a16="http://schemas.microsoft.com/office/drawing/2014/main" id="{18F65419-5A86-407D-9D0E-21477973EB0D}"/>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487930" y="1655763"/>
            <a:ext cx="7216139"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683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ECF4-31CB-A64D-8DF4-04C0AD3B42C3}"/>
              </a:ext>
            </a:extLst>
          </p:cNvPr>
          <p:cNvSpPr>
            <a:spLocks noGrp="1"/>
          </p:cNvSpPr>
          <p:nvPr>
            <p:ph type="title"/>
          </p:nvPr>
        </p:nvSpPr>
        <p:spPr/>
        <p:txBody>
          <a:bodyPr/>
          <a:lstStyle/>
          <a:p>
            <a:r>
              <a:rPr lang="en-DE" dirty="0"/>
              <a:t>Main challenges of Machine Learning</a:t>
            </a:r>
          </a:p>
        </p:txBody>
      </p:sp>
      <p:sp>
        <p:nvSpPr>
          <p:cNvPr id="4" name="Content Placeholder 3">
            <a:extLst>
              <a:ext uri="{FF2B5EF4-FFF2-40B4-BE49-F238E27FC236}">
                <a16:creationId xmlns:a16="http://schemas.microsoft.com/office/drawing/2014/main" id="{7E6E523E-61A8-8246-9550-E2CA497564AD}"/>
              </a:ext>
            </a:extLst>
          </p:cNvPr>
          <p:cNvSpPr>
            <a:spLocks noGrp="1"/>
          </p:cNvSpPr>
          <p:nvPr>
            <p:ph idx="1"/>
          </p:nvPr>
        </p:nvSpPr>
        <p:spPr/>
        <p:txBody>
          <a:bodyPr/>
          <a:lstStyle/>
          <a:p>
            <a:r>
              <a:rPr lang="en-GB" b="1" dirty="0"/>
              <a:t>Insufficient Quantity of Training Data</a:t>
            </a:r>
          </a:p>
          <a:p>
            <a:r>
              <a:rPr lang="en-GB" b="1" dirty="0"/>
              <a:t>Nonrepresentative Training Data</a:t>
            </a:r>
          </a:p>
          <a:p>
            <a:r>
              <a:rPr lang="en-GB" b="1" dirty="0"/>
              <a:t>Poor-Quality Data</a:t>
            </a:r>
          </a:p>
          <a:p>
            <a:r>
              <a:rPr lang="en-GB" b="1" dirty="0"/>
              <a:t>Irrelevant Features</a:t>
            </a:r>
          </a:p>
          <a:p>
            <a:r>
              <a:rPr lang="en-GB" b="1" dirty="0"/>
              <a:t>Overfitting the Training Data</a:t>
            </a:r>
            <a:endParaRPr lang="en-DE" b="1" dirty="0"/>
          </a:p>
          <a:p>
            <a:r>
              <a:rPr lang="en-GB" b="1" dirty="0"/>
              <a:t>Underfitting the Training Data</a:t>
            </a:r>
          </a:p>
          <a:p>
            <a:endParaRPr lang="en-GB" b="1" dirty="0"/>
          </a:p>
        </p:txBody>
      </p:sp>
      <p:sp>
        <p:nvSpPr>
          <p:cNvPr id="5" name="Text Placeholder 4">
            <a:extLst>
              <a:ext uri="{FF2B5EF4-FFF2-40B4-BE49-F238E27FC236}">
                <a16:creationId xmlns:a16="http://schemas.microsoft.com/office/drawing/2014/main" id="{BB0365A4-4CE7-484B-883B-45745DCE9562}"/>
              </a:ext>
            </a:extLst>
          </p:cNvPr>
          <p:cNvSpPr>
            <a:spLocks noGrp="1"/>
          </p:cNvSpPr>
          <p:nvPr>
            <p:ph type="body" sz="quarter" idx="13"/>
          </p:nvPr>
        </p:nvSpPr>
        <p:spPr/>
        <p:txBody>
          <a:bodyPr/>
          <a:lstStyle/>
          <a:p>
            <a:endParaRPr lang="en-DE"/>
          </a:p>
        </p:txBody>
      </p:sp>
      <p:pic>
        <p:nvPicPr>
          <p:cNvPr id="7" name="Content Placeholder 6">
            <a:extLst>
              <a:ext uri="{FF2B5EF4-FFF2-40B4-BE49-F238E27FC236}">
                <a16:creationId xmlns:a16="http://schemas.microsoft.com/office/drawing/2014/main" id="{1C6D463B-3BBB-A04C-83C8-77CE6D25D1EC}"/>
              </a:ext>
            </a:extLst>
          </p:cNvPr>
          <p:cNvPicPr>
            <a:picLocks noGrp="1" noChangeAspect="1"/>
          </p:cNvPicPr>
          <p:nvPr>
            <p:ph idx="14"/>
          </p:nvPr>
        </p:nvPicPr>
        <p:blipFill>
          <a:blip r:embed="rId3"/>
          <a:stretch>
            <a:fillRect/>
          </a:stretch>
        </p:blipFill>
        <p:spPr>
          <a:xfrm>
            <a:off x="6646405" y="1655763"/>
            <a:ext cx="4793578" cy="4510087"/>
          </a:xfrm>
          <a:prstGeom prst="rect">
            <a:avLst/>
          </a:prstGeom>
        </p:spPr>
      </p:pic>
      <p:sp>
        <p:nvSpPr>
          <p:cNvPr id="8" name="Rectangle 7">
            <a:extLst>
              <a:ext uri="{FF2B5EF4-FFF2-40B4-BE49-F238E27FC236}">
                <a16:creationId xmlns:a16="http://schemas.microsoft.com/office/drawing/2014/main" id="{B2CFFA3E-8FC0-E14B-AB27-F49F8C69922A}"/>
              </a:ext>
            </a:extLst>
          </p:cNvPr>
          <p:cNvSpPr/>
          <p:nvPr/>
        </p:nvSpPr>
        <p:spPr>
          <a:xfrm>
            <a:off x="290452" y="6416796"/>
            <a:ext cx="10277234" cy="338554"/>
          </a:xfrm>
          <a:prstGeom prst="rect">
            <a:avLst/>
          </a:prstGeom>
        </p:spPr>
        <p:txBody>
          <a:bodyPr wrap="square">
            <a:spAutoFit/>
          </a:bodyPr>
          <a:lstStyle/>
          <a:p>
            <a:r>
              <a:rPr lang="en-GB" sz="800" dirty="0"/>
              <a:t>Michele </a:t>
            </a:r>
            <a:r>
              <a:rPr lang="en-GB" sz="800" dirty="0" err="1"/>
              <a:t>Banko</a:t>
            </a:r>
            <a:r>
              <a:rPr lang="en-GB" sz="800" dirty="0"/>
              <a:t> and Eric Brill. 2001. Scaling to very very large corpora for natural language disambiguation. In </a:t>
            </a:r>
            <a:r>
              <a:rPr lang="en-GB" sz="800" i="1" dirty="0"/>
              <a:t>Proceedings of the 39th Annual Meeting on Association for Computational Linguistics</a:t>
            </a:r>
            <a:r>
              <a:rPr lang="en-GB" sz="800" dirty="0"/>
              <a:t> (</a:t>
            </a:r>
            <a:r>
              <a:rPr lang="en-GB" sz="800" i="1" dirty="0"/>
              <a:t>ACL '01</a:t>
            </a:r>
            <a:r>
              <a:rPr lang="en-GB" sz="800" dirty="0"/>
              <a:t>). </a:t>
            </a:r>
            <a:br>
              <a:rPr lang="en-GB" sz="800" dirty="0"/>
            </a:br>
            <a:r>
              <a:rPr lang="en-GB" sz="800" dirty="0"/>
              <a:t>Association for Computational Linguistics, USA, 26–33. </a:t>
            </a:r>
            <a:r>
              <a:rPr lang="en-GB" sz="800" dirty="0" err="1"/>
              <a:t>DOI:https</a:t>
            </a:r>
            <a:r>
              <a:rPr lang="en-GB" sz="800" dirty="0"/>
              <a:t>://</a:t>
            </a:r>
            <a:r>
              <a:rPr lang="en-GB" sz="800" dirty="0" err="1"/>
              <a:t>doi.org</a:t>
            </a:r>
            <a:r>
              <a:rPr lang="en-GB" sz="800" dirty="0"/>
              <a:t>/10.3115/1073012.1073017</a:t>
            </a:r>
          </a:p>
        </p:txBody>
      </p:sp>
    </p:spTree>
    <p:extLst>
      <p:ext uri="{BB962C8B-B14F-4D97-AF65-F5344CB8AC3E}">
        <p14:creationId xmlns:p14="http://schemas.microsoft.com/office/powerpoint/2010/main" val="2769526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A140F0C-92ED-4418-97FA-C32081E8042B}"/>
              </a:ext>
            </a:extLst>
          </p:cNvPr>
          <p:cNvSpPr>
            <a:spLocks noGrp="1"/>
          </p:cNvSpPr>
          <p:nvPr>
            <p:ph type="body" sz="quarter" idx="10"/>
          </p:nvPr>
        </p:nvSpPr>
        <p:spPr/>
        <p:txBody>
          <a:bodyPr/>
          <a:lstStyle/>
          <a:p>
            <a:r>
              <a:rPr lang="en-US" sz="6600" dirty="0"/>
              <a:t>Machine Learning Workflow</a:t>
            </a:r>
          </a:p>
        </p:txBody>
      </p:sp>
    </p:spTree>
    <p:extLst>
      <p:ext uri="{BB962C8B-B14F-4D97-AF65-F5344CB8AC3E}">
        <p14:creationId xmlns:p14="http://schemas.microsoft.com/office/powerpoint/2010/main" val="243212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a:t>The Machine Learning workflow - simplified</a:t>
            </a:r>
            <a:br>
              <a:rPr lang="en-US"/>
            </a:br>
            <a:r>
              <a:rPr lang="en-US"/>
              <a:t> </a:t>
            </a:r>
            <a:endParaRPr lang="en-US" dirty="0"/>
          </a:p>
        </p:txBody>
      </p:sp>
      <p:pic>
        <p:nvPicPr>
          <p:cNvPr id="8196" name="Picture 4" descr="Ein Bild, das Uhr, Zeichnung enthält.&#10;&#10;Automatisch generierte Beschreibung">
            <a:extLst>
              <a:ext uri="{FF2B5EF4-FFF2-40B4-BE49-F238E27FC236}">
                <a16:creationId xmlns:a16="http://schemas.microsoft.com/office/drawing/2014/main" id="{D2B262C7-FD0D-427A-9485-CC956FE880E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01332" y="1655763"/>
            <a:ext cx="9789336" cy="45100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4843F96-8FB0-3640-AB27-85134BC850E1}"/>
              </a:ext>
            </a:extLst>
          </p:cNvPr>
          <p:cNvSpPr/>
          <p:nvPr/>
        </p:nvSpPr>
        <p:spPr>
          <a:xfrm>
            <a:off x="382951" y="6212701"/>
            <a:ext cx="9920389" cy="276999"/>
          </a:xfrm>
          <a:prstGeom prst="rect">
            <a:avLst/>
          </a:prstGeom>
        </p:spPr>
        <p:txBody>
          <a:bodyPr wrap="square">
            <a:spAutoFit/>
          </a:bodyPr>
          <a:lstStyle/>
          <a:p>
            <a:r>
              <a:rPr lang="en-DE" sz="1200" dirty="0">
                <a:solidFill>
                  <a:schemeClr val="bg2"/>
                </a:solidFill>
              </a:rPr>
              <a:t>https://www.freecodecamp.org/news/every-single-machine-learning-course-on-the-internet-ranked-by-your-reviews-3c4a7b8026c0/</a:t>
            </a:r>
          </a:p>
        </p:txBody>
      </p:sp>
    </p:spTree>
    <p:extLst>
      <p:ext uri="{BB962C8B-B14F-4D97-AF65-F5344CB8AC3E}">
        <p14:creationId xmlns:p14="http://schemas.microsoft.com/office/powerpoint/2010/main" val="150181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dirty="0"/>
              <a:t>The bigger picture – CRISP-DM</a:t>
            </a:r>
            <a:br>
              <a:rPr lang="en-US" dirty="0"/>
            </a:br>
            <a:r>
              <a:rPr lang="en-US" dirty="0"/>
              <a:t> </a:t>
            </a:r>
          </a:p>
        </p:txBody>
      </p:sp>
      <p:pic>
        <p:nvPicPr>
          <p:cNvPr id="7" name="Inhaltsplatzhalter 6">
            <a:extLst>
              <a:ext uri="{FF2B5EF4-FFF2-40B4-BE49-F238E27FC236}">
                <a16:creationId xmlns:a16="http://schemas.microsoft.com/office/drawing/2014/main" id="{D613BB42-A2B7-474E-83AA-C1491FC7B3CD}"/>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3845207" y="1655763"/>
            <a:ext cx="4501585" cy="4510087"/>
          </a:xfrm>
        </p:spPr>
      </p:pic>
      <p:sp>
        <p:nvSpPr>
          <p:cNvPr id="8" name="Rechteck 7">
            <a:extLst>
              <a:ext uri="{FF2B5EF4-FFF2-40B4-BE49-F238E27FC236}">
                <a16:creationId xmlns:a16="http://schemas.microsoft.com/office/drawing/2014/main" id="{8A3B177F-3057-4380-ACEB-4640DDEE0FE2}"/>
              </a:ext>
            </a:extLst>
          </p:cNvPr>
          <p:cNvSpPr/>
          <p:nvPr/>
        </p:nvSpPr>
        <p:spPr>
          <a:xfrm>
            <a:off x="371475" y="6212701"/>
            <a:ext cx="6096000" cy="276999"/>
          </a:xfrm>
          <a:prstGeom prst="rect">
            <a:avLst/>
          </a:prstGeom>
        </p:spPr>
        <p:txBody>
          <a:bodyPr>
            <a:spAutoFit/>
          </a:bodyPr>
          <a:lstStyle/>
          <a:p>
            <a:r>
              <a:rPr lang="en-US" sz="1200" dirty="0">
                <a:solidFill>
                  <a:schemeClr val="bg2"/>
                </a:solidFill>
              </a:rPr>
              <a:t>https://en.wikipedia.org/wiki/Cross-industry_standard_process_for_data_mining</a:t>
            </a:r>
          </a:p>
        </p:txBody>
      </p:sp>
    </p:spTree>
    <p:extLst>
      <p:ext uri="{BB962C8B-B14F-4D97-AF65-F5344CB8AC3E}">
        <p14:creationId xmlns:p14="http://schemas.microsoft.com/office/powerpoint/2010/main" val="189338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B17D-C004-BD44-9E09-B8EFE4AF18DA}"/>
              </a:ext>
            </a:extLst>
          </p:cNvPr>
          <p:cNvSpPr>
            <a:spLocks noGrp="1"/>
          </p:cNvSpPr>
          <p:nvPr>
            <p:ph type="title"/>
          </p:nvPr>
        </p:nvSpPr>
        <p:spPr/>
        <p:txBody>
          <a:bodyPr/>
          <a:lstStyle/>
          <a:p>
            <a:r>
              <a:rPr lang="en-DE" dirty="0"/>
              <a:t>A more detailed workflow</a:t>
            </a:r>
          </a:p>
        </p:txBody>
      </p:sp>
      <p:sp>
        <p:nvSpPr>
          <p:cNvPr id="4" name="Text Placeholder 3">
            <a:extLst>
              <a:ext uri="{FF2B5EF4-FFF2-40B4-BE49-F238E27FC236}">
                <a16:creationId xmlns:a16="http://schemas.microsoft.com/office/drawing/2014/main" id="{B1B4FB25-F2FF-C14A-883B-E4355889D8F7}"/>
              </a:ext>
            </a:extLst>
          </p:cNvPr>
          <p:cNvSpPr>
            <a:spLocks noGrp="1"/>
          </p:cNvSpPr>
          <p:nvPr>
            <p:ph type="body" sz="quarter" idx="13"/>
          </p:nvPr>
        </p:nvSpPr>
        <p:spPr/>
        <p:txBody>
          <a:bodyPr/>
          <a:lstStyle/>
          <a:p>
            <a:r>
              <a:rPr lang="en-GB" dirty="0"/>
              <a:t>Machine Learning Pocket Reference by Matt Harrison</a:t>
            </a:r>
            <a:endParaRPr lang="en-DE" dirty="0"/>
          </a:p>
        </p:txBody>
      </p:sp>
      <p:pic>
        <p:nvPicPr>
          <p:cNvPr id="1026" name="Picture 2">
            <a:extLst>
              <a:ext uri="{FF2B5EF4-FFF2-40B4-BE49-F238E27FC236}">
                <a16:creationId xmlns:a16="http://schemas.microsoft.com/office/drawing/2014/main" id="{6C463D7B-4EFA-7240-A198-C1E89B5141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7452" y="1556029"/>
            <a:ext cx="3957095" cy="438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711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a:t>The bigger picture – skillset of a data scientist</a:t>
            </a:r>
            <a:br>
              <a:rPr lang="en-US"/>
            </a:br>
            <a:r>
              <a:rPr lang="en-US"/>
              <a:t> </a:t>
            </a:r>
            <a:endParaRPr lang="en-US" dirty="0"/>
          </a:p>
        </p:txBody>
      </p:sp>
      <p:pic>
        <p:nvPicPr>
          <p:cNvPr id="6" name="Inhaltsplatzhalter 5" descr="Ein Bild, das Text enthält.&#10;&#10;Automatisch generierte Beschreibung">
            <a:extLst>
              <a:ext uri="{FF2B5EF4-FFF2-40B4-BE49-F238E27FC236}">
                <a16:creationId xmlns:a16="http://schemas.microsoft.com/office/drawing/2014/main" id="{D7B618C9-E4B9-4291-AC74-A9AFBA94BA5B}"/>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71475" y="1655764"/>
            <a:ext cx="5545138" cy="4454180"/>
          </a:xfrm>
        </p:spPr>
      </p:pic>
      <p:sp>
        <p:nvSpPr>
          <p:cNvPr id="11" name="Rechteck 10">
            <a:extLst>
              <a:ext uri="{FF2B5EF4-FFF2-40B4-BE49-F238E27FC236}">
                <a16:creationId xmlns:a16="http://schemas.microsoft.com/office/drawing/2014/main" id="{2153F88D-DCF6-4A0E-BF2D-782701711588}"/>
              </a:ext>
            </a:extLst>
          </p:cNvPr>
          <p:cNvSpPr/>
          <p:nvPr/>
        </p:nvSpPr>
        <p:spPr>
          <a:xfrm>
            <a:off x="382951" y="6199781"/>
            <a:ext cx="5545138" cy="461665"/>
          </a:xfrm>
          <a:prstGeom prst="rect">
            <a:avLst/>
          </a:prstGeom>
        </p:spPr>
        <p:txBody>
          <a:bodyPr wrap="square">
            <a:spAutoFit/>
          </a:bodyPr>
          <a:lstStyle/>
          <a:p>
            <a:r>
              <a:rPr lang="en-US" sz="1200" dirty="0">
                <a:solidFill>
                  <a:schemeClr val="bg2"/>
                </a:solidFill>
              </a:rPr>
              <a:t>https://www.simplilearn.com/data-science-vs-data-analytics-vs-machine-learning-article</a:t>
            </a:r>
          </a:p>
        </p:txBody>
      </p:sp>
      <p:pic>
        <p:nvPicPr>
          <p:cNvPr id="13" name="Grafik 12" descr="Ein Bild, das Screenshot enthält.&#10;&#10;Automatisch generierte Beschreibung">
            <a:extLst>
              <a:ext uri="{FF2B5EF4-FFF2-40B4-BE49-F238E27FC236}">
                <a16:creationId xmlns:a16="http://schemas.microsoft.com/office/drawing/2014/main" id="{19066599-ED4A-4717-85EB-94DF63917F7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63913" y="2009680"/>
            <a:ext cx="5556612" cy="3746347"/>
          </a:xfrm>
          <a:prstGeom prst="rect">
            <a:avLst/>
          </a:prstGeom>
        </p:spPr>
      </p:pic>
      <p:sp>
        <p:nvSpPr>
          <p:cNvPr id="14" name="Rechteck 13">
            <a:extLst>
              <a:ext uri="{FF2B5EF4-FFF2-40B4-BE49-F238E27FC236}">
                <a16:creationId xmlns:a16="http://schemas.microsoft.com/office/drawing/2014/main" id="{0E8DCA57-2C81-4C09-ABC2-975F406D82D5}"/>
              </a:ext>
            </a:extLst>
          </p:cNvPr>
          <p:cNvSpPr/>
          <p:nvPr/>
        </p:nvSpPr>
        <p:spPr>
          <a:xfrm>
            <a:off x="6254750" y="6212701"/>
            <a:ext cx="6096000" cy="276999"/>
          </a:xfrm>
          <a:prstGeom prst="rect">
            <a:avLst/>
          </a:prstGeom>
        </p:spPr>
        <p:txBody>
          <a:bodyPr>
            <a:spAutoFit/>
          </a:bodyPr>
          <a:lstStyle/>
          <a:p>
            <a:r>
              <a:rPr lang="en-US" sz="1200" dirty="0">
                <a:solidFill>
                  <a:schemeClr val="bg2"/>
                </a:solidFill>
              </a:rPr>
              <a:t>https://machinelearningmastery.com/become-data-scientist/</a:t>
            </a:r>
          </a:p>
        </p:txBody>
      </p:sp>
    </p:spTree>
    <p:extLst>
      <p:ext uri="{BB962C8B-B14F-4D97-AF65-F5344CB8AC3E}">
        <p14:creationId xmlns:p14="http://schemas.microsoft.com/office/powerpoint/2010/main" val="3412240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dirty="0"/>
              <a:t>The bigger picture – AI vs ML vs DS</a:t>
            </a:r>
            <a:br>
              <a:rPr lang="en-US" dirty="0"/>
            </a:br>
            <a:r>
              <a:rPr lang="en-US" dirty="0"/>
              <a:t> </a:t>
            </a:r>
          </a:p>
        </p:txBody>
      </p:sp>
      <p:sp>
        <p:nvSpPr>
          <p:cNvPr id="11" name="Rechteck 10">
            <a:extLst>
              <a:ext uri="{FF2B5EF4-FFF2-40B4-BE49-F238E27FC236}">
                <a16:creationId xmlns:a16="http://schemas.microsoft.com/office/drawing/2014/main" id="{2153F88D-DCF6-4A0E-BF2D-782701711588}"/>
              </a:ext>
            </a:extLst>
          </p:cNvPr>
          <p:cNvSpPr/>
          <p:nvPr/>
        </p:nvSpPr>
        <p:spPr>
          <a:xfrm>
            <a:off x="371475" y="6211669"/>
            <a:ext cx="6096000" cy="276999"/>
          </a:xfrm>
          <a:prstGeom prst="rect">
            <a:avLst/>
          </a:prstGeom>
        </p:spPr>
        <p:txBody>
          <a:bodyPr>
            <a:spAutoFit/>
          </a:bodyPr>
          <a:lstStyle/>
          <a:p>
            <a:r>
              <a:rPr lang="en-US" sz="1200" dirty="0">
                <a:solidFill>
                  <a:schemeClr val="bg2"/>
                </a:solidFill>
              </a:rPr>
              <a:t>https://www.mygreatlearning.com/blog/difference-data-science-machine-learning-ai/</a:t>
            </a:r>
          </a:p>
        </p:txBody>
      </p:sp>
      <p:pic>
        <p:nvPicPr>
          <p:cNvPr id="17" name="Grafik 16" descr="Ein Bild, das Screenshot enthält.&#10;&#10;Automatisch generierte Beschreibung">
            <a:extLst>
              <a:ext uri="{FF2B5EF4-FFF2-40B4-BE49-F238E27FC236}">
                <a16:creationId xmlns:a16="http://schemas.microsoft.com/office/drawing/2014/main" id="{29B8E044-50C5-41FB-8BD2-31804AAE511C}"/>
              </a:ext>
            </a:extLst>
          </p:cNvPr>
          <p:cNvPicPr>
            <a:picLocks noChangeAspect="1"/>
          </p:cNvPicPr>
          <p:nvPr/>
        </p:nvPicPr>
        <p:blipFill>
          <a:blip r:embed="rId3"/>
          <a:stretch>
            <a:fillRect/>
          </a:stretch>
        </p:blipFill>
        <p:spPr>
          <a:xfrm>
            <a:off x="2813092" y="1243584"/>
            <a:ext cx="6565816" cy="4922266"/>
          </a:xfrm>
          <a:prstGeom prst="rect">
            <a:avLst/>
          </a:prstGeom>
        </p:spPr>
      </p:pic>
    </p:spTree>
    <p:extLst>
      <p:ext uri="{BB962C8B-B14F-4D97-AF65-F5344CB8AC3E}">
        <p14:creationId xmlns:p14="http://schemas.microsoft.com/office/powerpoint/2010/main" val="265415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200" y="0"/>
            <a:ext cx="3492749" cy="6858000"/>
          </a:xfrm>
          <a:prstGeom prst="rect">
            <a:avLst/>
          </a:prstGeom>
          <a:solidFill>
            <a:schemeClr val="bg2">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de-DE">
              <a:solidFill>
                <a:schemeClr val="accent4">
                  <a:lumMod val="20000"/>
                  <a:lumOff val="80000"/>
                </a:schemeClr>
              </a:solidFill>
            </a:endParaRPr>
          </a:p>
        </p:txBody>
      </p:sp>
      <p:grpSp>
        <p:nvGrpSpPr>
          <p:cNvPr id="7" name="Gruppieren 6">
            <a:extLst>
              <a:ext uri="{FF2B5EF4-FFF2-40B4-BE49-F238E27FC236}">
                <a16:creationId xmlns:a16="http://schemas.microsoft.com/office/drawing/2014/main" id="{5A0E9C9A-A9D0-B84A-A865-F5FBCA3AFC01}"/>
              </a:ext>
            </a:extLst>
          </p:cNvPr>
          <p:cNvGrpSpPr/>
          <p:nvPr/>
        </p:nvGrpSpPr>
        <p:grpSpPr>
          <a:xfrm>
            <a:off x="3860" y="5945885"/>
            <a:ext cx="3492000" cy="915957"/>
            <a:chOff x="3486" y="5587552"/>
            <a:chExt cx="3492000" cy="915957"/>
          </a:xfrm>
        </p:grpSpPr>
        <p:sp>
          <p:nvSpPr>
            <p:cNvPr id="6" name="Rechteck 5"/>
            <p:cNvSpPr/>
            <p:nvPr/>
          </p:nvSpPr>
          <p:spPr>
            <a:xfrm>
              <a:off x="3486" y="5587552"/>
              <a:ext cx="3491999" cy="261919"/>
            </a:xfrm>
            <a:prstGeom prst="rect">
              <a:avLst/>
            </a:prstGeom>
          </p:spPr>
          <p:txBody>
            <a:bodyPr wrap="none" lIns="360000" rIns="360000" bIns="90000">
              <a:noAutofit/>
            </a:bodyPr>
            <a:lstStyle/>
            <a:p>
              <a:r>
                <a:rPr lang="de-DE" sz="1200" b="1">
                  <a:solidFill>
                    <a:schemeClr val="accent1"/>
                  </a:solidFill>
                  <a:latin typeface="Arial" charset="0"/>
                  <a:ea typeface="Arial" charset="0"/>
                  <a:cs typeface="Arial" charset="0"/>
                </a:rPr>
                <a:t>Sprachen</a:t>
              </a:r>
            </a:p>
          </p:txBody>
        </p:sp>
        <p:sp>
          <p:nvSpPr>
            <p:cNvPr id="10" name="Rechteck 9"/>
            <p:cNvSpPr/>
            <p:nvPr/>
          </p:nvSpPr>
          <p:spPr>
            <a:xfrm>
              <a:off x="3487" y="5827302"/>
              <a:ext cx="3491999" cy="676207"/>
            </a:xfrm>
            <a:prstGeom prst="rect">
              <a:avLst/>
            </a:prstGeom>
          </p:spPr>
          <p:txBody>
            <a:bodyPr wrap="square" lIns="360000" tIns="36000" rIns="360000">
              <a:noAutofit/>
            </a:bodyPr>
            <a:lstStyle/>
            <a:p>
              <a:pPr marL="179388" lvl="1" indent="-169863" defTabSz="457200">
                <a:lnSpc>
                  <a:spcPct val="110000"/>
                </a:lnSpc>
                <a:spcBef>
                  <a:spcPct val="0"/>
                </a:spcBef>
                <a:buClr>
                  <a:schemeClr val="tx2"/>
                </a:buClr>
                <a:buFont typeface="Arial" charset="0"/>
                <a:buChar char="•"/>
              </a:pPr>
              <a:r>
                <a:rPr lang="de-DE" sz="1200">
                  <a:latin typeface="Arial" charset="0"/>
                  <a:cs typeface="Arial" charset="0"/>
                </a:rPr>
                <a:t>Englisch</a:t>
              </a:r>
            </a:p>
            <a:p>
              <a:pPr marL="179388" lvl="1" indent="-169863" defTabSz="457200">
                <a:lnSpc>
                  <a:spcPct val="110000"/>
                </a:lnSpc>
                <a:spcBef>
                  <a:spcPct val="0"/>
                </a:spcBef>
                <a:buClr>
                  <a:schemeClr val="tx2"/>
                </a:buClr>
                <a:buFont typeface="Arial" charset="0"/>
                <a:buChar char="•"/>
              </a:pPr>
              <a:r>
                <a:rPr lang="de-DE" sz="1200">
                  <a:latin typeface="Arial" charset="0"/>
                  <a:cs typeface="Arial" charset="0"/>
                </a:rPr>
                <a:t>Deutsch</a:t>
              </a:r>
            </a:p>
          </p:txBody>
        </p:sp>
      </p:grpSp>
      <p:sp>
        <p:nvSpPr>
          <p:cNvPr id="24" name="Rechteck 23"/>
          <p:cNvSpPr/>
          <p:nvPr/>
        </p:nvSpPr>
        <p:spPr>
          <a:xfrm>
            <a:off x="3496235" y="1177464"/>
            <a:ext cx="8695765" cy="1220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a:lnSpc>
                <a:spcPct val="110000"/>
              </a:lnSpc>
            </a:pPr>
            <a:r>
              <a:rPr lang="de-DE" sz="1200">
                <a:solidFill>
                  <a:schemeClr val="bg2">
                    <a:lumMod val="75000"/>
                  </a:schemeClr>
                </a:solidFill>
              </a:rPr>
              <a:t>Data Science, </a:t>
            </a:r>
            <a:r>
              <a:rPr lang="de-DE" sz="1200">
                <a:solidFill>
                  <a:schemeClr val="bg2">
                    <a:lumMod val="75000"/>
                  </a:schemeClr>
                </a:solidFill>
                <a:ea typeface="+mn-lt"/>
                <a:cs typeface="+mn-lt"/>
              </a:rPr>
              <a:t>Data Engineering</a:t>
            </a:r>
            <a:r>
              <a:rPr lang="de-DE" sz="1200">
                <a:solidFill>
                  <a:schemeClr val="bg2">
                    <a:lumMod val="75000"/>
                  </a:schemeClr>
                </a:solidFill>
              </a:rPr>
              <a:t>, Big Data</a:t>
            </a:r>
          </a:p>
        </p:txBody>
      </p:sp>
      <p:sp>
        <p:nvSpPr>
          <p:cNvPr id="15" name="Rechteck 14"/>
          <p:cNvSpPr/>
          <p:nvPr/>
        </p:nvSpPr>
        <p:spPr>
          <a:xfrm>
            <a:off x="3500171" y="2638052"/>
            <a:ext cx="8320354" cy="2126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a:lnSpc>
                <a:spcPct val="110000"/>
              </a:lnSpc>
              <a:spcBef>
                <a:spcPts val="1200"/>
              </a:spcBef>
            </a:pPr>
            <a:endParaRPr lang="de-DE" sz="1200">
              <a:solidFill>
                <a:schemeClr val="tx1"/>
              </a:solidFill>
              <a:latin typeface="Arial" charset="0"/>
              <a:ea typeface="Arial" charset="0"/>
              <a:cs typeface="Arial" charset="0"/>
            </a:endParaRPr>
          </a:p>
        </p:txBody>
      </p:sp>
      <p:sp>
        <p:nvSpPr>
          <p:cNvPr id="16" name="Rechteck 15"/>
          <p:cNvSpPr/>
          <p:nvPr/>
        </p:nvSpPr>
        <p:spPr>
          <a:xfrm>
            <a:off x="3500173" y="2395992"/>
            <a:ext cx="4327394" cy="301431"/>
          </a:xfrm>
          <a:prstGeom prst="rect">
            <a:avLst/>
          </a:prstGeom>
        </p:spPr>
        <p:txBody>
          <a:bodyPr wrap="none" lIns="360000" rIns="360000">
            <a:noAutofit/>
          </a:bodyPr>
          <a:lstStyle/>
          <a:p>
            <a:r>
              <a:rPr lang="de-DE" sz="1200" b="1">
                <a:solidFill>
                  <a:schemeClr val="accent1"/>
                </a:solidFill>
                <a:latin typeface="Arial" charset="0"/>
                <a:ea typeface="Arial" charset="0"/>
                <a:cs typeface="Arial" charset="0"/>
              </a:rPr>
              <a:t>Auszug relevante Projekterfahrung</a:t>
            </a:r>
          </a:p>
          <a:p>
            <a:endParaRPr lang="de-DE" sz="1200" b="1">
              <a:solidFill>
                <a:schemeClr val="accent1"/>
              </a:solidFill>
              <a:latin typeface="Arial" charset="0"/>
              <a:ea typeface="Arial" charset="0"/>
              <a:cs typeface="Arial" charset="0"/>
            </a:endParaRPr>
          </a:p>
        </p:txBody>
      </p:sp>
      <p:grpSp>
        <p:nvGrpSpPr>
          <p:cNvPr id="8" name="Gruppieren 7">
            <a:extLst>
              <a:ext uri="{FF2B5EF4-FFF2-40B4-BE49-F238E27FC236}">
                <a16:creationId xmlns:a16="http://schemas.microsoft.com/office/drawing/2014/main" id="{6FB97F31-C225-2842-A189-39765F44323D}"/>
              </a:ext>
            </a:extLst>
          </p:cNvPr>
          <p:cNvGrpSpPr/>
          <p:nvPr/>
        </p:nvGrpSpPr>
        <p:grpSpPr>
          <a:xfrm>
            <a:off x="6768" y="3965749"/>
            <a:ext cx="3492000" cy="1322221"/>
            <a:chOff x="3486" y="4228466"/>
            <a:chExt cx="3492000" cy="1322221"/>
          </a:xfrm>
        </p:grpSpPr>
        <p:sp>
          <p:nvSpPr>
            <p:cNvPr id="26" name="Rechteck 25"/>
            <p:cNvSpPr/>
            <p:nvPr/>
          </p:nvSpPr>
          <p:spPr>
            <a:xfrm>
              <a:off x="3487" y="4468215"/>
              <a:ext cx="3491999" cy="1082472"/>
            </a:xfrm>
            <a:prstGeom prst="rect">
              <a:avLst/>
            </a:prstGeom>
          </p:spPr>
          <p:txBody>
            <a:bodyPr wrap="square" lIns="360000" tIns="36000" rIns="360000">
              <a:noAutofit/>
            </a:bodyPr>
            <a:lstStyle/>
            <a:p>
              <a:pPr marL="171450" indent="-171450">
                <a:lnSpc>
                  <a:spcPct val="110000"/>
                </a:lnSpc>
                <a:buClr>
                  <a:schemeClr val="tx2"/>
                </a:buClr>
                <a:buFont typeface="Arial" panose="020B0604020202020204" pitchFamily="34" charset="0"/>
                <a:buChar char="•"/>
              </a:pPr>
              <a:r>
                <a:rPr lang="de-DE" sz="1200" dirty="0"/>
                <a:t>Rollen:  IT Consultant, Data Scientist</a:t>
              </a:r>
            </a:p>
            <a:p>
              <a:pPr marL="171450" indent="-171450">
                <a:lnSpc>
                  <a:spcPct val="110000"/>
                </a:lnSpc>
                <a:buClr>
                  <a:schemeClr val="tx2"/>
                </a:buClr>
                <a:buFont typeface="Arial" panose="020B0604020202020204" pitchFamily="34" charset="0"/>
                <a:buChar char="•"/>
              </a:pPr>
              <a:r>
                <a:rPr lang="de-DE" sz="1200" dirty="0"/>
                <a:t>Consulting Expertise: Forschung und Entwicklung, Automotive, Strategieberatung</a:t>
              </a:r>
            </a:p>
            <a:p>
              <a:pPr marL="171450" indent="-171450">
                <a:lnSpc>
                  <a:spcPct val="110000"/>
                </a:lnSpc>
                <a:buClr>
                  <a:schemeClr val="tx2"/>
                </a:buClr>
                <a:buFont typeface="Arial" panose="020B0604020202020204" pitchFamily="34" charset="0"/>
                <a:buChar char="•"/>
              </a:pPr>
              <a:r>
                <a:rPr lang="de-DE" sz="1200" dirty="0"/>
                <a:t>Technische Expertise: Data Science, Large-</a:t>
              </a:r>
              <a:r>
                <a:rPr lang="de-DE" sz="1200" dirty="0" err="1"/>
                <a:t>Scale</a:t>
              </a:r>
              <a:r>
                <a:rPr lang="de-DE" sz="1200" dirty="0"/>
                <a:t> Data Processing, </a:t>
              </a:r>
              <a:r>
                <a:rPr lang="de-DE" sz="1200" dirty="0" err="1"/>
                <a:t>Probabilistische</a:t>
              </a:r>
              <a:r>
                <a:rPr lang="de-DE" sz="1200" dirty="0"/>
                <a:t> Modelle, Web-Technologien</a:t>
              </a:r>
            </a:p>
          </p:txBody>
        </p:sp>
        <p:sp>
          <p:nvSpPr>
            <p:cNvPr id="21" name="Rechteck 20"/>
            <p:cNvSpPr/>
            <p:nvPr/>
          </p:nvSpPr>
          <p:spPr>
            <a:xfrm>
              <a:off x="3486" y="4228466"/>
              <a:ext cx="3491999" cy="316640"/>
            </a:xfrm>
            <a:prstGeom prst="rect">
              <a:avLst/>
            </a:prstGeom>
          </p:spPr>
          <p:txBody>
            <a:bodyPr wrap="none" lIns="360000" rIns="360000" bIns="90000">
              <a:noAutofit/>
            </a:bodyPr>
            <a:lstStyle/>
            <a:p>
              <a:r>
                <a:rPr lang="de-DE" sz="1200" b="1" dirty="0">
                  <a:solidFill>
                    <a:schemeClr val="accent1"/>
                  </a:solidFill>
                  <a:latin typeface="Arial" charset="0"/>
                  <a:ea typeface="Arial" charset="0"/>
                  <a:cs typeface="Arial" charset="0"/>
                </a:rPr>
                <a:t>Beratungskompetenz</a:t>
              </a:r>
            </a:p>
          </p:txBody>
        </p:sp>
      </p:grpSp>
      <p:grpSp>
        <p:nvGrpSpPr>
          <p:cNvPr id="9" name="Gruppieren 8">
            <a:extLst>
              <a:ext uri="{FF2B5EF4-FFF2-40B4-BE49-F238E27FC236}">
                <a16:creationId xmlns:a16="http://schemas.microsoft.com/office/drawing/2014/main" id="{520BB0A5-1238-4F4F-AE91-3D9012BDA59E}"/>
              </a:ext>
            </a:extLst>
          </p:cNvPr>
          <p:cNvGrpSpPr/>
          <p:nvPr/>
        </p:nvGrpSpPr>
        <p:grpSpPr>
          <a:xfrm>
            <a:off x="3487" y="2405350"/>
            <a:ext cx="3491999" cy="1776685"/>
            <a:chOff x="3487" y="2405350"/>
            <a:chExt cx="3491999" cy="1776685"/>
          </a:xfrm>
        </p:grpSpPr>
        <p:sp>
          <p:nvSpPr>
            <p:cNvPr id="27" name="Rechteck 26"/>
            <p:cNvSpPr/>
            <p:nvPr/>
          </p:nvSpPr>
          <p:spPr>
            <a:xfrm>
              <a:off x="3487" y="2638052"/>
              <a:ext cx="3491999" cy="1543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marL="179388" lvl="1" indent="-169863" defTabSz="457200">
                <a:lnSpc>
                  <a:spcPct val="110000"/>
                </a:lnSpc>
                <a:spcBef>
                  <a:spcPct val="0"/>
                </a:spcBef>
                <a:buClr>
                  <a:schemeClr val="tx2"/>
                </a:buClr>
                <a:buFont typeface="Arial" charset="0"/>
                <a:buChar char="•"/>
              </a:pPr>
              <a:r>
                <a:rPr lang="de-DE" sz="1200" dirty="0">
                  <a:solidFill>
                    <a:schemeClr val="tx1"/>
                  </a:solidFill>
                  <a:latin typeface="Arial" charset="0"/>
                  <a:cs typeface="Arial" charset="0"/>
                </a:rPr>
                <a:t>Seit 2019 bei EXXETA in Karlsruhe</a:t>
              </a:r>
            </a:p>
            <a:p>
              <a:pPr marL="179388" lvl="1" indent="-169863" defTabSz="457200">
                <a:lnSpc>
                  <a:spcPct val="110000"/>
                </a:lnSpc>
                <a:spcBef>
                  <a:spcPct val="0"/>
                </a:spcBef>
                <a:buClr>
                  <a:schemeClr val="tx2"/>
                </a:buClr>
                <a:buFont typeface="Arial" charset="0"/>
                <a:buChar char="•"/>
              </a:pPr>
              <a:r>
                <a:rPr lang="de-DE" sz="1200" dirty="0" err="1">
                  <a:solidFill>
                    <a:schemeClr val="tx1"/>
                  </a:solidFill>
                  <a:latin typeface="Arial" charset="0"/>
                  <a:cs typeface="Arial" charset="0"/>
                </a:rPr>
                <a:t>MSc</a:t>
              </a:r>
              <a:r>
                <a:rPr lang="de-DE" sz="1200" dirty="0">
                  <a:solidFill>
                    <a:schemeClr val="tx1"/>
                  </a:solidFill>
                  <a:latin typeface="Arial" charset="0"/>
                  <a:cs typeface="Arial" charset="0"/>
                </a:rPr>
                <a:t>. in Psychologie in IT, </a:t>
              </a:r>
              <a:br>
                <a:rPr lang="de-DE" sz="1200" dirty="0">
                  <a:solidFill>
                    <a:schemeClr val="tx1"/>
                  </a:solidFill>
                  <a:latin typeface="Arial" charset="0"/>
                  <a:cs typeface="Arial" charset="0"/>
                </a:rPr>
              </a:br>
              <a:r>
                <a:rPr lang="de-DE" sz="1200" dirty="0">
                  <a:solidFill>
                    <a:schemeClr val="tx1"/>
                  </a:solidFill>
                  <a:latin typeface="Arial" charset="0"/>
                  <a:cs typeface="Arial" charset="0"/>
                </a:rPr>
                <a:t>TU Darmstadt</a:t>
              </a:r>
            </a:p>
            <a:p>
              <a:pPr marL="179388" lvl="1" indent="-169863" defTabSz="457200">
                <a:lnSpc>
                  <a:spcPct val="110000"/>
                </a:lnSpc>
                <a:spcBef>
                  <a:spcPct val="0"/>
                </a:spcBef>
                <a:buClr>
                  <a:schemeClr val="tx2"/>
                </a:buClr>
                <a:buFont typeface="Arial" charset="0"/>
                <a:buChar char="•"/>
              </a:pPr>
              <a:r>
                <a:rPr lang="de-DE" sz="1200" dirty="0" err="1">
                  <a:solidFill>
                    <a:schemeClr val="tx1"/>
                  </a:solidFill>
                  <a:latin typeface="Arial" charset="0"/>
                  <a:cs typeface="Arial" charset="0"/>
                </a:rPr>
                <a:t>BSc</a:t>
              </a:r>
              <a:r>
                <a:rPr lang="de-DE" sz="1200" dirty="0">
                  <a:solidFill>
                    <a:schemeClr val="tx1"/>
                  </a:solidFill>
                  <a:latin typeface="Arial" charset="0"/>
                  <a:cs typeface="Arial" charset="0"/>
                </a:rPr>
                <a:t>. in </a:t>
              </a:r>
              <a:r>
                <a:rPr lang="de-DE" sz="1200" dirty="0" err="1">
                  <a:solidFill>
                    <a:schemeClr val="tx1"/>
                  </a:solidFill>
                  <a:latin typeface="Arial" charset="0"/>
                  <a:cs typeface="Arial" charset="0"/>
                </a:rPr>
                <a:t>Umwelting</a:t>
              </a:r>
              <a:r>
                <a:rPr lang="de-DE" sz="1200" dirty="0">
                  <a:solidFill>
                    <a:schemeClr val="tx1"/>
                  </a:solidFill>
                  <a:latin typeface="Arial" charset="0"/>
                  <a:cs typeface="Arial" charset="0"/>
                </a:rPr>
                <a:t>.-Wiss. sowie in Psychologie in IT, TU Darmstadt</a:t>
              </a:r>
            </a:p>
          </p:txBody>
        </p:sp>
        <p:sp>
          <p:nvSpPr>
            <p:cNvPr id="28" name="Rechteck 27"/>
            <p:cNvSpPr/>
            <p:nvPr/>
          </p:nvSpPr>
          <p:spPr>
            <a:xfrm>
              <a:off x="3487" y="2405350"/>
              <a:ext cx="3491999" cy="319484"/>
            </a:xfrm>
            <a:prstGeom prst="rect">
              <a:avLst/>
            </a:prstGeom>
          </p:spPr>
          <p:txBody>
            <a:bodyPr wrap="none" lIns="360000" rIns="360000">
              <a:noAutofit/>
            </a:bodyPr>
            <a:lstStyle/>
            <a:p>
              <a:r>
                <a:rPr lang="de-DE" sz="1200" b="1">
                  <a:solidFill>
                    <a:schemeClr val="accent1"/>
                  </a:solidFill>
                  <a:latin typeface="Arial" charset="0"/>
                  <a:ea typeface="Arial" charset="0"/>
                  <a:cs typeface="Arial" charset="0"/>
                </a:rPr>
                <a:t>Biographie</a:t>
              </a:r>
            </a:p>
          </p:txBody>
        </p:sp>
      </p:grpSp>
      <p:pic>
        <p:nvPicPr>
          <p:cNvPr id="18" name="Grafik 57"/>
          <p:cNvPicPr>
            <a:picLocks noChangeAspect="1"/>
          </p:cNvPicPr>
          <p:nvPr/>
        </p:nvPicPr>
        <p:blipFill rotWithShape="1">
          <a:blip r:embed="rId3"/>
          <a:srcRect l="12500" t="1112" r="12731" b="24119"/>
          <a:stretch>
            <a:fillRect/>
          </a:stretch>
        </p:blipFill>
        <p:spPr>
          <a:xfrm>
            <a:off x="808336" y="354491"/>
            <a:ext cx="1894860" cy="1879200"/>
          </a:xfrm>
          <a:prstGeom prst="ellipse">
            <a:avLst/>
          </a:prstGeom>
        </p:spPr>
      </p:pic>
      <p:cxnSp>
        <p:nvCxnSpPr>
          <p:cNvPr id="11" name="Gerade Verbindung 10"/>
          <p:cNvCxnSpPr/>
          <p:nvPr/>
        </p:nvCxnSpPr>
        <p:spPr>
          <a:xfrm>
            <a:off x="3842426" y="2235200"/>
            <a:ext cx="7943174" cy="0"/>
          </a:xfrm>
          <a:prstGeom prst="line">
            <a:avLst/>
          </a:prstGeom>
          <a:ln w="12700">
            <a:solidFill>
              <a:schemeClr val="tx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itel 21"/>
          <p:cNvSpPr txBox="1">
            <a:spLocks/>
          </p:cNvSpPr>
          <p:nvPr/>
        </p:nvSpPr>
        <p:spPr>
          <a:xfrm>
            <a:off x="3498768" y="357569"/>
            <a:ext cx="7953148" cy="378565"/>
          </a:xfrm>
          <a:prstGeom prst="rect">
            <a:avLst/>
          </a:prstGeom>
        </p:spPr>
        <p:txBody>
          <a:bodyPr lIns="360000"/>
          <a:lstStyle>
            <a:lvl1pPr algn="l" defTabSz="914400" rtl="0" eaLnBrk="1" latinLnBrk="0" hangingPunct="1">
              <a:lnSpc>
                <a:spcPct val="90000"/>
              </a:lnSpc>
              <a:spcBef>
                <a:spcPct val="0"/>
              </a:spcBef>
              <a:buNone/>
              <a:defRPr sz="2400" b="0" i="0" kern="1200" baseline="0">
                <a:solidFill>
                  <a:schemeClr val="tx2"/>
                </a:solidFill>
                <a:latin typeface="Arial" charset="0"/>
                <a:ea typeface="Arial" charset="0"/>
                <a:cs typeface="Arial" charset="0"/>
              </a:defRPr>
            </a:lvl1pPr>
          </a:lstStyle>
          <a:p>
            <a:r>
              <a:rPr lang="de-DE"/>
              <a:t>Michael </a:t>
            </a:r>
            <a:r>
              <a:rPr lang="de-DE" err="1"/>
              <a:t>Aydinbas</a:t>
            </a:r>
            <a:endParaRPr lang="de-DE"/>
          </a:p>
        </p:txBody>
      </p:sp>
      <p:sp>
        <p:nvSpPr>
          <p:cNvPr id="20" name="Textplatzhalter 22"/>
          <p:cNvSpPr txBox="1">
            <a:spLocks/>
          </p:cNvSpPr>
          <p:nvPr/>
        </p:nvSpPr>
        <p:spPr>
          <a:xfrm>
            <a:off x="3498768" y="725403"/>
            <a:ext cx="7975769" cy="452061"/>
          </a:xfrm>
          <a:prstGeom prst="rect">
            <a:avLst/>
          </a:prstGeom>
        </p:spPr>
        <p:txBody>
          <a:bodyPr lIns="360000"/>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e-DE" sz="1600">
                <a:solidFill>
                  <a:schemeClr val="accent1"/>
                </a:solidFill>
              </a:rPr>
              <a:t>IT Consultant, Data Scientist</a:t>
            </a:r>
          </a:p>
        </p:txBody>
      </p:sp>
      <p:sp>
        <p:nvSpPr>
          <p:cNvPr id="25" name="Rechteck 24">
            <a:extLst>
              <a:ext uri="{FF2B5EF4-FFF2-40B4-BE49-F238E27FC236}">
                <a16:creationId xmlns:a16="http://schemas.microsoft.com/office/drawing/2014/main" id="{FD9516F7-05DB-EB48-82A0-C5EE9FEF738C}"/>
              </a:ext>
            </a:extLst>
          </p:cNvPr>
          <p:cNvSpPr/>
          <p:nvPr/>
        </p:nvSpPr>
        <p:spPr>
          <a:xfrm>
            <a:off x="3500171" y="2638052"/>
            <a:ext cx="8320354" cy="3792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marL="360363" indent="-360363">
              <a:lnSpc>
                <a:spcPct val="110000"/>
              </a:lnSpc>
              <a:spcBef>
                <a:spcPts val="1200"/>
              </a:spcBef>
            </a:pPr>
            <a:r>
              <a:rPr lang="de-DE" sz="1200" dirty="0">
                <a:solidFill>
                  <a:srgbClr val="000000"/>
                </a:solidFill>
                <a:latin typeface="Arial" charset="0"/>
                <a:ea typeface="Arial" charset="0"/>
                <a:cs typeface="Arial" charset="0"/>
              </a:rPr>
              <a:t>Forschung</a:t>
            </a:r>
            <a:endParaRPr lang="en-US" sz="1200" dirty="0">
              <a:solidFill>
                <a:srgbClr val="545E6E"/>
              </a:solidFill>
              <a:latin typeface="Arial" charset="0"/>
              <a:cs typeface="Arial" charset="0"/>
            </a:endParaRPr>
          </a:p>
          <a:p>
            <a:pPr marL="171450" indent="-171450">
              <a:buClr>
                <a:srgbClr val="B39A69"/>
              </a:buClr>
              <a:buFont typeface="Arial" panose="020B0604020202020204" pitchFamily="34" charset="0"/>
              <a:buChar char="•"/>
            </a:pPr>
            <a:r>
              <a:rPr lang="en-US" sz="1200" dirty="0" err="1">
                <a:solidFill>
                  <a:srgbClr val="545E6E"/>
                </a:solidFill>
                <a:latin typeface="Arial" charset="0"/>
                <a:cs typeface="Arial" charset="0"/>
              </a:rPr>
              <a:t>Clustern</a:t>
            </a:r>
            <a:r>
              <a:rPr lang="en-US" sz="1200" dirty="0">
                <a:solidFill>
                  <a:srgbClr val="545E6E"/>
                </a:solidFill>
                <a:latin typeface="Arial" charset="0"/>
                <a:cs typeface="Arial" charset="0"/>
              </a:rPr>
              <a:t> von </a:t>
            </a:r>
            <a:r>
              <a:rPr lang="en-US" sz="1200" dirty="0" err="1">
                <a:solidFill>
                  <a:srgbClr val="545E6E"/>
                </a:solidFill>
                <a:latin typeface="Arial" charset="0"/>
                <a:cs typeface="Arial" charset="0"/>
              </a:rPr>
              <a:t>hochdimensionalen</a:t>
            </a:r>
            <a:r>
              <a:rPr lang="en-US" sz="1200" dirty="0">
                <a:solidFill>
                  <a:srgbClr val="545E6E"/>
                </a:solidFill>
                <a:latin typeface="Arial" charset="0"/>
                <a:cs typeface="Arial" charset="0"/>
              </a:rPr>
              <a:t> </a:t>
            </a:r>
            <a:r>
              <a:rPr lang="en-US" sz="1200" dirty="0" err="1">
                <a:solidFill>
                  <a:srgbClr val="545E6E"/>
                </a:solidFill>
                <a:latin typeface="Arial" charset="0"/>
                <a:cs typeface="Arial" charset="0"/>
              </a:rPr>
              <a:t>Zeitreihen</a:t>
            </a:r>
            <a:r>
              <a:rPr lang="en-US" sz="1200" dirty="0">
                <a:solidFill>
                  <a:srgbClr val="545E6E"/>
                </a:solidFill>
                <a:latin typeface="Arial" charset="0"/>
                <a:cs typeface="Arial" charset="0"/>
              </a:rPr>
              <a:t> </a:t>
            </a:r>
            <a:r>
              <a:rPr lang="en-US" sz="1200" dirty="0" err="1">
                <a:solidFill>
                  <a:srgbClr val="545E6E"/>
                </a:solidFill>
                <a:latin typeface="Arial" charset="0"/>
                <a:cs typeface="Arial" charset="0"/>
              </a:rPr>
              <a:t>mit</a:t>
            </a:r>
            <a:r>
              <a:rPr lang="en-US" sz="1200" dirty="0">
                <a:solidFill>
                  <a:srgbClr val="545E6E"/>
                </a:solidFill>
                <a:latin typeface="Arial" charset="0"/>
                <a:cs typeface="Arial" charset="0"/>
              </a:rPr>
              <a:t> Unsupervised-, Semi-Supervised- and Active-Learning-Verfahren </a:t>
            </a:r>
          </a:p>
          <a:p>
            <a:pPr marL="171450" indent="-171450">
              <a:buClr>
                <a:srgbClr val="B39A69"/>
              </a:buClr>
              <a:buFont typeface="Arial" panose="020B0604020202020204" pitchFamily="34" charset="0"/>
              <a:buChar char="•"/>
            </a:pPr>
            <a:r>
              <a:rPr lang="en-US" sz="1200" dirty="0">
                <a:solidFill>
                  <a:srgbClr val="545E6E"/>
                </a:solidFill>
                <a:latin typeface="Arial" charset="0"/>
                <a:cs typeface="Arial" charset="0"/>
              </a:rPr>
              <a:t>Anomaliedetektion und </a:t>
            </a:r>
            <a:r>
              <a:rPr lang="en-US" sz="1200" dirty="0" err="1">
                <a:solidFill>
                  <a:srgbClr val="545E6E"/>
                </a:solidFill>
                <a:latin typeface="Arial" charset="0"/>
                <a:cs typeface="Arial" charset="0"/>
              </a:rPr>
              <a:t>Qualitätssteigerung</a:t>
            </a:r>
            <a:r>
              <a:rPr lang="en-US" sz="1200" dirty="0">
                <a:solidFill>
                  <a:srgbClr val="545E6E"/>
                </a:solidFill>
                <a:latin typeface="Arial" charset="0"/>
                <a:cs typeface="Arial" charset="0"/>
              </a:rPr>
              <a:t> von </a:t>
            </a:r>
            <a:r>
              <a:rPr lang="en-US" sz="1200" dirty="0" err="1">
                <a:solidFill>
                  <a:srgbClr val="545E6E"/>
                </a:solidFill>
                <a:latin typeface="Arial" charset="0"/>
                <a:cs typeface="Arial" charset="0"/>
              </a:rPr>
              <a:t>Sensornetzwerkdaten</a:t>
            </a:r>
            <a:endParaRPr lang="en-US" sz="1200" dirty="0">
              <a:solidFill>
                <a:srgbClr val="545E6E"/>
              </a:solidFill>
              <a:latin typeface="Arial" charset="0"/>
              <a:cs typeface="Arial" charset="0"/>
            </a:endParaRPr>
          </a:p>
          <a:p>
            <a:pPr marL="171450" lvl="0" indent="-171450">
              <a:buClr>
                <a:srgbClr val="B39A69"/>
              </a:buClr>
              <a:buFont typeface="Arial" panose="020B0604020202020204" pitchFamily="34" charset="0"/>
              <a:buChar char="•"/>
            </a:pPr>
            <a:r>
              <a:rPr lang="en-US" sz="1200" dirty="0">
                <a:solidFill>
                  <a:srgbClr val="545E6E"/>
                </a:solidFill>
                <a:latin typeface="Arial" charset="0"/>
                <a:cs typeface="Arial" charset="0"/>
              </a:rPr>
              <a:t>Thesis: </a:t>
            </a:r>
            <a:r>
              <a:rPr lang="de-DE" sz="1200" i="1" dirty="0" err="1">
                <a:solidFill>
                  <a:srgbClr val="545E6E"/>
                </a:solidFill>
                <a:latin typeface="Arial" charset="0"/>
                <a:cs typeface="Arial" charset="0"/>
              </a:rPr>
              <a:t>Realizing</a:t>
            </a:r>
            <a:r>
              <a:rPr lang="de-DE" sz="1200" i="1" dirty="0">
                <a:solidFill>
                  <a:srgbClr val="545E6E"/>
                </a:solidFill>
                <a:latin typeface="Arial" charset="0"/>
                <a:cs typeface="Arial" charset="0"/>
              </a:rPr>
              <a:t> </a:t>
            </a:r>
            <a:r>
              <a:rPr lang="de-DE" sz="1200" i="1" dirty="0" err="1">
                <a:solidFill>
                  <a:srgbClr val="545E6E"/>
                </a:solidFill>
                <a:latin typeface="Arial" charset="0"/>
                <a:cs typeface="Arial" charset="0"/>
              </a:rPr>
              <a:t>Cognitive</a:t>
            </a:r>
            <a:r>
              <a:rPr lang="de-DE" sz="1200" i="1" dirty="0">
                <a:solidFill>
                  <a:srgbClr val="545E6E"/>
                </a:solidFill>
                <a:latin typeface="Arial" charset="0"/>
                <a:cs typeface="Arial" charset="0"/>
              </a:rPr>
              <a:t> User Models </a:t>
            </a:r>
            <a:r>
              <a:rPr lang="de-DE" sz="1200" i="1" dirty="0" err="1">
                <a:solidFill>
                  <a:srgbClr val="545E6E"/>
                </a:solidFill>
                <a:latin typeface="Arial" charset="0"/>
                <a:cs typeface="Arial" charset="0"/>
              </a:rPr>
              <a:t>for</a:t>
            </a:r>
            <a:r>
              <a:rPr lang="de-DE" sz="1200" i="1" dirty="0">
                <a:solidFill>
                  <a:srgbClr val="545E6E"/>
                </a:solidFill>
                <a:latin typeface="Arial" charset="0"/>
                <a:cs typeface="Arial" charset="0"/>
              </a:rPr>
              <a:t> Adaptive </a:t>
            </a:r>
            <a:r>
              <a:rPr lang="de-DE" sz="1200" i="1" dirty="0" err="1">
                <a:solidFill>
                  <a:srgbClr val="545E6E"/>
                </a:solidFill>
                <a:latin typeface="Arial" charset="0"/>
                <a:cs typeface="Arial" charset="0"/>
              </a:rPr>
              <a:t>Serious</a:t>
            </a:r>
            <a:r>
              <a:rPr lang="de-DE" sz="1200" i="1" dirty="0">
                <a:solidFill>
                  <a:srgbClr val="545E6E"/>
                </a:solidFill>
                <a:latin typeface="Arial" charset="0"/>
                <a:cs typeface="Arial" charset="0"/>
              </a:rPr>
              <a:t> Games, </a:t>
            </a:r>
            <a:r>
              <a:rPr lang="de-DE" sz="1200" dirty="0">
                <a:solidFill>
                  <a:srgbClr val="545E6E"/>
                </a:solidFill>
                <a:latin typeface="Arial" charset="0"/>
                <a:cs typeface="Arial" charset="0"/>
              </a:rPr>
              <a:t>TU Darmstadt</a:t>
            </a:r>
          </a:p>
          <a:p>
            <a:pPr>
              <a:buClr>
                <a:srgbClr val="B39A69"/>
              </a:buClr>
            </a:pPr>
            <a:endParaRPr lang="de-DE" sz="1200" dirty="0">
              <a:solidFill>
                <a:srgbClr val="545E6E"/>
              </a:solidFill>
              <a:latin typeface="Arial" charset="0"/>
              <a:cs typeface="Arial" charset="0"/>
            </a:endParaRPr>
          </a:p>
          <a:p>
            <a:pPr>
              <a:buClr>
                <a:srgbClr val="B39A69"/>
              </a:buClr>
            </a:pPr>
            <a:r>
              <a:rPr lang="de-DE" sz="1200" dirty="0">
                <a:solidFill>
                  <a:srgbClr val="000000"/>
                </a:solidFill>
                <a:latin typeface="Arial" charset="0"/>
                <a:ea typeface="Arial" charset="0"/>
                <a:cs typeface="Arial" charset="0"/>
              </a:rPr>
              <a:t>Data Engineering &amp; Data Science</a:t>
            </a:r>
          </a:p>
          <a:p>
            <a:pPr marL="171450" indent="-171450">
              <a:buClr>
                <a:srgbClr val="B39A69"/>
              </a:buClr>
              <a:buFont typeface="Arial" panose="020B0604020202020204" pitchFamily="34" charset="0"/>
              <a:buChar char="•"/>
            </a:pPr>
            <a:r>
              <a:rPr lang="de-DE" sz="1200" dirty="0">
                <a:solidFill>
                  <a:srgbClr val="545E6E"/>
                </a:solidFill>
                <a:latin typeface="Arial" charset="0"/>
                <a:cs typeface="Arial" charset="0"/>
              </a:rPr>
              <a:t>Anforderungsanalyse und Entwicklung eines </a:t>
            </a:r>
            <a:r>
              <a:rPr lang="de-DE" sz="1200" dirty="0" err="1">
                <a:solidFill>
                  <a:srgbClr val="545E6E"/>
                </a:solidFill>
                <a:latin typeface="Arial" charset="0"/>
                <a:cs typeface="Arial" charset="0"/>
              </a:rPr>
              <a:t>Sequencing</a:t>
            </a:r>
            <a:r>
              <a:rPr lang="de-DE" sz="1200" dirty="0">
                <a:solidFill>
                  <a:srgbClr val="545E6E"/>
                </a:solidFill>
                <a:latin typeface="Arial" charset="0"/>
                <a:cs typeface="Arial" charset="0"/>
              </a:rPr>
              <a:t>-Frameworks zur automatischen Erkennung von Fahrszenen</a:t>
            </a:r>
          </a:p>
          <a:p>
            <a:pPr marL="171450" indent="-171450">
              <a:buClr>
                <a:srgbClr val="B39A69"/>
              </a:buClr>
              <a:buFont typeface="Arial" panose="020B0604020202020204" pitchFamily="34" charset="0"/>
              <a:buChar char="•"/>
            </a:pPr>
            <a:r>
              <a:rPr lang="de-DE" sz="1200" dirty="0">
                <a:solidFill>
                  <a:srgbClr val="545E6E"/>
                </a:solidFill>
                <a:latin typeface="Arial" charset="0"/>
                <a:cs typeface="Arial" charset="0"/>
              </a:rPr>
              <a:t>Entwicklung einer Python Toolbox für Datenexploration/Datenanalyse auf Basis von Apache Spark​</a:t>
            </a:r>
          </a:p>
          <a:p>
            <a:pPr marL="171450" indent="-171450">
              <a:buClr>
                <a:srgbClr val="B39A69"/>
              </a:buClr>
              <a:buFont typeface="Arial" panose="020B0604020202020204" pitchFamily="34" charset="0"/>
              <a:buChar char="•"/>
            </a:pPr>
            <a:r>
              <a:rPr lang="de-DE" sz="1200" dirty="0">
                <a:solidFill>
                  <a:srgbClr val="545E6E"/>
                </a:solidFill>
                <a:latin typeface="Arial" charset="0"/>
                <a:cs typeface="Arial" charset="0"/>
              </a:rPr>
              <a:t>Entwicklung eines konfigurierbaren, robusten, batch-basierten Messdatenkonverters​</a:t>
            </a:r>
          </a:p>
          <a:p>
            <a:pPr marL="171450" indent="-171450">
              <a:buClr>
                <a:srgbClr val="B39A69"/>
              </a:buClr>
              <a:buFont typeface="Arial" panose="020B0604020202020204" pitchFamily="34" charset="0"/>
              <a:buChar char="•"/>
            </a:pPr>
            <a:r>
              <a:rPr lang="de-DE" sz="1200" dirty="0">
                <a:solidFill>
                  <a:srgbClr val="545E6E"/>
                </a:solidFill>
                <a:latin typeface="Arial" charset="0"/>
                <a:cs typeface="Arial" charset="0"/>
              </a:rPr>
              <a:t>Konzeptionierung und Implementierung eines Frameworks zur Erkennung und Korrektur von fehlerhaften Messsignalen sowie zur Erkennung des gefahrenen Prüfzyklus‘</a:t>
            </a:r>
          </a:p>
          <a:p>
            <a:pPr marL="171450" indent="-171450">
              <a:buClr>
                <a:srgbClr val="B39A69"/>
              </a:buClr>
              <a:buFont typeface="Arial" panose="020B0604020202020204" pitchFamily="34" charset="0"/>
              <a:buChar char="•"/>
            </a:pPr>
            <a:r>
              <a:rPr lang="de-DE" sz="1200" dirty="0">
                <a:solidFill>
                  <a:srgbClr val="545E6E"/>
                </a:solidFill>
                <a:latin typeface="Arial" charset="0"/>
                <a:cs typeface="Arial" charset="0"/>
              </a:rPr>
              <a:t>Einsatz von Apache Spark als Analyse-Engine für die Integration sowie Verarbeitung von Messdaten</a:t>
            </a:r>
          </a:p>
          <a:p>
            <a:pPr marL="171450" indent="-171450">
              <a:buClr>
                <a:srgbClr val="B39A69"/>
              </a:buClr>
              <a:buFont typeface="Arial" panose="020B0604020202020204" pitchFamily="34" charset="0"/>
              <a:buChar char="•"/>
            </a:pPr>
            <a:r>
              <a:rPr lang="de-DE" sz="1200" dirty="0">
                <a:solidFill>
                  <a:srgbClr val="545E6E"/>
                </a:solidFill>
                <a:latin typeface="Arial" charset="0"/>
                <a:cs typeface="Arial" charset="0"/>
              </a:rPr>
              <a:t>Entwicklung und Implementierung eines Prognosealgorithmus‘ zur Vorhersage von Prozesszuständen</a:t>
            </a:r>
          </a:p>
          <a:p>
            <a:pPr marL="171450" indent="-171450">
              <a:buClr>
                <a:srgbClr val="B39A69"/>
              </a:buClr>
              <a:buFont typeface="Arial" panose="020B0604020202020204" pitchFamily="34" charset="0"/>
              <a:buChar char="•"/>
            </a:pPr>
            <a:r>
              <a:rPr lang="de-DE" sz="1200" dirty="0">
                <a:solidFill>
                  <a:srgbClr val="545E6E"/>
                </a:solidFill>
                <a:latin typeface="Arial" charset="0"/>
                <a:cs typeface="Arial" charset="0"/>
              </a:rPr>
              <a:t>Erstellung von Tutorials, interaktiver Notebooks und Visualisierungs-Dashboards</a:t>
            </a:r>
          </a:p>
          <a:p>
            <a:pPr marL="171450" indent="-171450">
              <a:buClr>
                <a:srgbClr val="B39A69"/>
              </a:buClr>
              <a:buFont typeface="Arial" panose="020B0604020202020204" pitchFamily="34" charset="0"/>
              <a:buChar char="•"/>
            </a:pPr>
            <a:endParaRPr lang="de-DE" sz="1200" dirty="0">
              <a:solidFill>
                <a:srgbClr val="545E6E"/>
              </a:solidFill>
              <a:latin typeface="Arial" charset="0"/>
              <a:ea typeface="Arial" charset="0"/>
              <a:cs typeface="Arial" charset="0"/>
            </a:endParaRPr>
          </a:p>
          <a:p>
            <a:pPr>
              <a:buClr>
                <a:srgbClr val="B39A69"/>
              </a:buClr>
            </a:pPr>
            <a:r>
              <a:rPr lang="de-DE" sz="1200" dirty="0">
                <a:solidFill>
                  <a:srgbClr val="000000"/>
                </a:solidFill>
                <a:latin typeface="Arial" charset="0"/>
                <a:ea typeface="Arial" charset="0"/>
                <a:cs typeface="Arial" charset="0"/>
              </a:rPr>
              <a:t>App Development</a:t>
            </a:r>
          </a:p>
          <a:p>
            <a:pPr marL="171450" indent="-171450">
              <a:buClr>
                <a:srgbClr val="B39A69"/>
              </a:buClr>
              <a:buFont typeface="Arial" panose="020B0604020202020204" pitchFamily="34" charset="0"/>
              <a:buChar char="•"/>
            </a:pPr>
            <a:r>
              <a:rPr lang="de-DE" sz="1200" dirty="0">
                <a:solidFill>
                  <a:srgbClr val="545E6E"/>
                </a:solidFill>
                <a:latin typeface="Arial" charset="0"/>
                <a:cs typeface="Arial" charset="0"/>
              </a:rPr>
              <a:t>Konzeption, Entwicklung und </a:t>
            </a:r>
            <a:r>
              <a:rPr lang="de-DE" sz="1200" dirty="0" err="1">
                <a:solidFill>
                  <a:srgbClr val="545E6E"/>
                </a:solidFill>
                <a:latin typeface="Arial" charset="0"/>
                <a:cs typeface="Arial" charset="0"/>
              </a:rPr>
              <a:t>Deployment</a:t>
            </a:r>
            <a:r>
              <a:rPr lang="de-DE" sz="1200" dirty="0">
                <a:solidFill>
                  <a:srgbClr val="545E6E"/>
                </a:solidFill>
                <a:latin typeface="Arial" charset="0"/>
                <a:cs typeface="Arial" charset="0"/>
              </a:rPr>
              <a:t> mehrerer Prototypen zur Analyse und Visualisierung von Messdaten</a:t>
            </a:r>
          </a:p>
          <a:p>
            <a:pPr marL="171450" indent="-171450">
              <a:buClr>
                <a:srgbClr val="B39A69"/>
              </a:buClr>
              <a:buFont typeface="Arial" panose="020B0604020202020204" pitchFamily="34" charset="0"/>
              <a:buChar char="•"/>
            </a:pPr>
            <a:r>
              <a:rPr lang="de-DE" sz="1200" dirty="0">
                <a:solidFill>
                  <a:srgbClr val="545E6E"/>
                </a:solidFill>
                <a:latin typeface="Arial" charset="0"/>
                <a:cs typeface="Arial" charset="0"/>
              </a:rPr>
              <a:t>Implementierung von Unit-Tests mit Python</a:t>
            </a:r>
          </a:p>
        </p:txBody>
      </p:sp>
    </p:spTree>
    <p:extLst>
      <p:ext uri="{BB962C8B-B14F-4D97-AF65-F5344CB8AC3E}">
        <p14:creationId xmlns:p14="http://schemas.microsoft.com/office/powerpoint/2010/main" val="3177252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a:t>The Machine Learning workflow - simplified</a:t>
            </a:r>
            <a:br>
              <a:rPr lang="en-US"/>
            </a:br>
            <a:r>
              <a:rPr lang="en-US"/>
              <a:t> </a:t>
            </a:r>
            <a:endParaRPr lang="en-US" dirty="0"/>
          </a:p>
        </p:txBody>
      </p:sp>
      <p:pic>
        <p:nvPicPr>
          <p:cNvPr id="8196" name="Picture 4" descr="Ein Bild, das Uhr, Zeichnung enthält.&#10;&#10;Automatisch generierte Beschreibung">
            <a:extLst>
              <a:ext uri="{FF2B5EF4-FFF2-40B4-BE49-F238E27FC236}">
                <a16:creationId xmlns:a16="http://schemas.microsoft.com/office/drawing/2014/main" id="{D2B262C7-FD0D-427A-9485-CC956FE880E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01332" y="1655763"/>
            <a:ext cx="9789336"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898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dirty="0"/>
              <a:t>The Machine Learning workflow - example</a:t>
            </a:r>
          </a:p>
        </p:txBody>
      </p:sp>
      <p:pic>
        <p:nvPicPr>
          <p:cNvPr id="9218" name="Picture 2">
            <a:extLst>
              <a:ext uri="{FF2B5EF4-FFF2-40B4-BE49-F238E27FC236}">
                <a16:creationId xmlns:a16="http://schemas.microsoft.com/office/drawing/2014/main" id="{D5C00478-4847-451E-AAE4-A79B0A212890}"/>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82951" y="1655763"/>
            <a:ext cx="5243196" cy="4510087"/>
          </a:xfrm>
          <a:prstGeom prst="rect">
            <a:avLst/>
          </a:prstGeom>
          <a:noFill/>
          <a:extLst>
            <a:ext uri="{909E8E84-426E-40DD-AFC4-6F175D3DCCD1}">
              <a14:hiddenFill xmlns:a14="http://schemas.microsoft.com/office/drawing/2010/main">
                <a:solidFill>
                  <a:srgbClr val="FFFFFF"/>
                </a:solidFill>
              </a14:hiddenFill>
            </a:ext>
          </a:extLst>
        </p:spPr>
      </p:pic>
      <p:sp>
        <p:nvSpPr>
          <p:cNvPr id="4" name="Sprechblase: rechteckig 3">
            <a:extLst>
              <a:ext uri="{FF2B5EF4-FFF2-40B4-BE49-F238E27FC236}">
                <a16:creationId xmlns:a16="http://schemas.microsoft.com/office/drawing/2014/main" id="{18CFEC6D-743A-4D5D-AAE5-F4B2D1E73019}"/>
              </a:ext>
            </a:extLst>
          </p:cNvPr>
          <p:cNvSpPr/>
          <p:nvPr/>
        </p:nvSpPr>
        <p:spPr>
          <a:xfrm>
            <a:off x="6096000" y="4978251"/>
            <a:ext cx="3596640" cy="987552"/>
          </a:xfrm>
          <a:prstGeom prst="wedgeRectCallout">
            <a:avLst>
              <a:gd name="adj1" fmla="val -103545"/>
              <a:gd name="adj2" fmla="val 42747"/>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t" anchorCtr="0"/>
          <a:lstStyle/>
          <a:p>
            <a:r>
              <a:rPr lang="en-US" dirty="0"/>
              <a:t>Any error is a valuable information by itself!</a:t>
            </a:r>
            <a:endParaRPr lang="en-US" dirty="0">
              <a:effectLst/>
            </a:endParaRPr>
          </a:p>
        </p:txBody>
      </p:sp>
      <p:sp>
        <p:nvSpPr>
          <p:cNvPr id="5" name="Rechteck 4">
            <a:extLst>
              <a:ext uri="{FF2B5EF4-FFF2-40B4-BE49-F238E27FC236}">
                <a16:creationId xmlns:a16="http://schemas.microsoft.com/office/drawing/2014/main" id="{6037CBC7-6374-46C9-AF66-04F7AEC7E20C}"/>
              </a:ext>
            </a:extLst>
          </p:cNvPr>
          <p:cNvSpPr/>
          <p:nvPr/>
        </p:nvSpPr>
        <p:spPr>
          <a:xfrm>
            <a:off x="382951" y="6181815"/>
            <a:ext cx="5457415" cy="461665"/>
          </a:xfrm>
          <a:prstGeom prst="rect">
            <a:avLst/>
          </a:prstGeom>
        </p:spPr>
        <p:txBody>
          <a:bodyPr wrap="square">
            <a:spAutoFit/>
          </a:bodyPr>
          <a:lstStyle/>
          <a:p>
            <a:r>
              <a:rPr lang="en-US" sz="1200" dirty="0">
                <a:solidFill>
                  <a:schemeClr val="bg2"/>
                </a:solidFill>
              </a:rPr>
              <a:t>Henrik Brink, Joseph W. Richards, and Mark </a:t>
            </a:r>
            <a:r>
              <a:rPr lang="en-US" sz="1200" dirty="0" err="1">
                <a:solidFill>
                  <a:schemeClr val="bg2"/>
                </a:solidFill>
              </a:rPr>
              <a:t>Fetherolf</a:t>
            </a:r>
            <a:r>
              <a:rPr lang="en-US" sz="1200" dirty="0">
                <a:solidFill>
                  <a:schemeClr val="bg2"/>
                </a:solidFill>
              </a:rPr>
              <a:t> , Real-World Machine Learning, Manning, September 2016, ISBN 9781617291920</a:t>
            </a:r>
          </a:p>
        </p:txBody>
      </p:sp>
    </p:spTree>
    <p:extLst>
      <p:ext uri="{BB962C8B-B14F-4D97-AF65-F5344CB8AC3E}">
        <p14:creationId xmlns:p14="http://schemas.microsoft.com/office/powerpoint/2010/main" val="303069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99DD2-ADB8-437C-9970-4F1B55BBFB4E}"/>
              </a:ext>
            </a:extLst>
          </p:cNvPr>
          <p:cNvSpPr>
            <a:spLocks noGrp="1"/>
          </p:cNvSpPr>
          <p:nvPr>
            <p:ph type="title"/>
          </p:nvPr>
        </p:nvSpPr>
        <p:spPr/>
        <p:txBody>
          <a:bodyPr/>
          <a:lstStyle/>
          <a:p>
            <a:r>
              <a:rPr lang="en-US" dirty="0"/>
              <a:t>Why you should care about your data set</a:t>
            </a:r>
            <a:br>
              <a:rPr lang="en-US" dirty="0"/>
            </a:br>
            <a:endParaRPr lang="en-US" dirty="0"/>
          </a:p>
        </p:txBody>
      </p:sp>
      <p:sp>
        <p:nvSpPr>
          <p:cNvPr id="3" name="Inhaltsplatzhalter 2">
            <a:extLst>
              <a:ext uri="{FF2B5EF4-FFF2-40B4-BE49-F238E27FC236}">
                <a16:creationId xmlns:a16="http://schemas.microsoft.com/office/drawing/2014/main" id="{271524E0-C126-419B-A210-3792AA40E6E3}"/>
              </a:ext>
            </a:extLst>
          </p:cNvPr>
          <p:cNvSpPr>
            <a:spLocks noGrp="1"/>
          </p:cNvSpPr>
          <p:nvPr>
            <p:ph idx="1"/>
          </p:nvPr>
        </p:nvSpPr>
        <p:spPr/>
        <p:txBody>
          <a:bodyPr/>
          <a:lstStyle/>
          <a:p>
            <a:pPr marL="0" indent="0">
              <a:buNone/>
            </a:pPr>
            <a:r>
              <a:rPr lang="en-US" dirty="0"/>
              <a:t>Detecting tanks</a:t>
            </a:r>
          </a:p>
          <a:p>
            <a:pPr marL="0" indent="0">
              <a:buNone/>
            </a:pPr>
            <a:r>
              <a:rPr lang="en-US" dirty="0"/>
              <a:t>US Army wanted to use Neural Networks to detect tanks hidden behind trees</a:t>
            </a:r>
          </a:p>
          <a:p>
            <a:pPr marL="0" indent="0">
              <a:buNone/>
            </a:pPr>
            <a:r>
              <a:rPr lang="en-US" dirty="0"/>
              <a:t>However...something went wrong</a:t>
            </a:r>
          </a:p>
          <a:p>
            <a:pPr marL="0" indent="0">
              <a:buNone/>
            </a:pPr>
            <a:r>
              <a:rPr lang="en-US" u="sng" dirty="0">
                <a:hlinkClick r:id="rId2"/>
              </a:rPr>
              <a:t>https://neil.fraser.name/writing/tank/</a:t>
            </a:r>
            <a:br>
              <a:rPr lang="en-US" dirty="0"/>
            </a:br>
            <a:endParaRPr lang="en-US" dirty="0"/>
          </a:p>
        </p:txBody>
      </p:sp>
      <p:sp>
        <p:nvSpPr>
          <p:cNvPr id="4" name="Textplatzhalter 3">
            <a:extLst>
              <a:ext uri="{FF2B5EF4-FFF2-40B4-BE49-F238E27FC236}">
                <a16:creationId xmlns:a16="http://schemas.microsoft.com/office/drawing/2014/main" id="{2A5798D7-72D7-48BF-A18C-14802F5E44F9}"/>
              </a:ext>
            </a:extLst>
          </p:cNvPr>
          <p:cNvSpPr>
            <a:spLocks noGrp="1"/>
          </p:cNvSpPr>
          <p:nvPr>
            <p:ph type="body" sz="quarter" idx="13"/>
          </p:nvPr>
        </p:nvSpPr>
        <p:spPr/>
        <p:txBody>
          <a:bodyPr/>
          <a:lstStyle/>
          <a:p>
            <a:endParaRPr lang="en-US"/>
          </a:p>
        </p:txBody>
      </p:sp>
      <p:pic>
        <p:nvPicPr>
          <p:cNvPr id="12290" name="Picture 2">
            <a:extLst>
              <a:ext uri="{FF2B5EF4-FFF2-40B4-BE49-F238E27FC236}">
                <a16:creationId xmlns:a16="http://schemas.microsoft.com/office/drawing/2014/main" id="{B2D64911-F8DE-4DC1-B680-FB973969DD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54750" y="1656000"/>
            <a:ext cx="2752725"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a:extLst>
              <a:ext uri="{FF2B5EF4-FFF2-40B4-BE49-F238E27FC236}">
                <a16:creationId xmlns:a16="http://schemas.microsoft.com/office/drawing/2014/main" id="{BD4E06AB-7727-412F-BE8E-E8E87EFA2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79276" y="1656000"/>
            <a:ext cx="2752725"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F7F65604-97CA-4E71-BEEC-53EED54EA88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9846638" y="4474318"/>
            <a:ext cx="1218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a:extLst>
              <a:ext uri="{FF2B5EF4-FFF2-40B4-BE49-F238E27FC236}">
                <a16:creationId xmlns:a16="http://schemas.microsoft.com/office/drawing/2014/main" id="{EE96AE23-8914-49DC-9CD2-6F10F8B140D8}"/>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7015112" y="4474318"/>
            <a:ext cx="1232000"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81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dirty="0"/>
              <a:t>Get Data</a:t>
            </a:r>
            <a:endParaRPr lang="en-US" dirty="0">
              <a:effectLst/>
            </a:endParaRPr>
          </a:p>
        </p:txBody>
      </p:sp>
      <p:pic>
        <p:nvPicPr>
          <p:cNvPr id="13318" name="Picture 6">
            <a:extLst>
              <a:ext uri="{FF2B5EF4-FFF2-40B4-BE49-F238E27FC236}">
                <a16:creationId xmlns:a16="http://schemas.microsoft.com/office/drawing/2014/main" id="{99ADD918-C519-4003-B85C-5F9CC366009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01332" y="1663700"/>
            <a:ext cx="9789336" cy="4510087"/>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9DFDCBBA-48FE-4533-9ED3-74C615B2C002}"/>
              </a:ext>
            </a:extLst>
          </p:cNvPr>
          <p:cNvSpPr/>
          <p:nvPr/>
        </p:nvSpPr>
        <p:spPr>
          <a:xfrm>
            <a:off x="3721100" y="1655763"/>
            <a:ext cx="7269568" cy="451008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9" name="Flussdiagramm: Verzweigung 8">
            <a:extLst>
              <a:ext uri="{FF2B5EF4-FFF2-40B4-BE49-F238E27FC236}">
                <a16:creationId xmlns:a16="http://schemas.microsoft.com/office/drawing/2014/main" id="{A6A4CD94-2C89-4981-9DAF-C07E2DA70B5A}"/>
              </a:ext>
            </a:extLst>
          </p:cNvPr>
          <p:cNvSpPr/>
          <p:nvPr/>
        </p:nvSpPr>
        <p:spPr>
          <a:xfrm>
            <a:off x="3155950" y="3335337"/>
            <a:ext cx="565150" cy="186690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5000 h 10000"/>
              <a:gd name="connsiteX1" fmla="*/ 5000 w 5000"/>
              <a:gd name="connsiteY1" fmla="*/ 0 h 10000"/>
              <a:gd name="connsiteX2" fmla="*/ 5000 w 5000"/>
              <a:gd name="connsiteY2" fmla="*/ 10000 h 10000"/>
              <a:gd name="connsiteX3" fmla="*/ 0 w 5000"/>
              <a:gd name="connsiteY3" fmla="*/ 5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5000"/>
                </a:moveTo>
                <a:lnTo>
                  <a:pt x="5000" y="0"/>
                </a:lnTo>
                <a:lnTo>
                  <a:pt x="5000" y="10000"/>
                </a:lnTo>
                <a:lnTo>
                  <a:pt x="0" y="5000"/>
                </a:lnTo>
                <a:close/>
              </a:path>
            </a:pathLst>
          </a:cu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10" name="Rechteck 9">
            <a:extLst>
              <a:ext uri="{FF2B5EF4-FFF2-40B4-BE49-F238E27FC236}">
                <a16:creationId xmlns:a16="http://schemas.microsoft.com/office/drawing/2014/main" id="{995273F8-15E0-4B80-B4E6-C6214F5AA124}"/>
              </a:ext>
            </a:extLst>
          </p:cNvPr>
          <p:cNvSpPr/>
          <p:nvPr/>
        </p:nvSpPr>
        <p:spPr>
          <a:xfrm>
            <a:off x="2743200" y="5202237"/>
            <a:ext cx="977900" cy="90889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Tree>
    <p:extLst>
      <p:ext uri="{BB962C8B-B14F-4D97-AF65-F5344CB8AC3E}">
        <p14:creationId xmlns:p14="http://schemas.microsoft.com/office/powerpoint/2010/main" val="3291390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A55FCB-56A8-4145-B8CB-457CFB5CB62A}"/>
              </a:ext>
            </a:extLst>
          </p:cNvPr>
          <p:cNvSpPr>
            <a:spLocks noGrp="1"/>
          </p:cNvSpPr>
          <p:nvPr>
            <p:ph type="title"/>
          </p:nvPr>
        </p:nvSpPr>
        <p:spPr/>
        <p:txBody>
          <a:bodyPr/>
          <a:lstStyle/>
          <a:p>
            <a:r>
              <a:rPr lang="en-US" dirty="0"/>
              <a:t>Get Data</a:t>
            </a:r>
            <a:endParaRPr lang="en-US" dirty="0">
              <a:effectLst/>
            </a:endParaRPr>
          </a:p>
        </p:txBody>
      </p:sp>
      <p:sp>
        <p:nvSpPr>
          <p:cNvPr id="4" name="Textplatzhalter 3">
            <a:extLst>
              <a:ext uri="{FF2B5EF4-FFF2-40B4-BE49-F238E27FC236}">
                <a16:creationId xmlns:a16="http://schemas.microsoft.com/office/drawing/2014/main" id="{46C4571A-5858-4885-B94F-9F31DB0DC880}"/>
              </a:ext>
            </a:extLst>
          </p:cNvPr>
          <p:cNvSpPr>
            <a:spLocks noGrp="1"/>
          </p:cNvSpPr>
          <p:nvPr>
            <p:ph type="body" sz="quarter" idx="13"/>
          </p:nvPr>
        </p:nvSpPr>
        <p:spPr/>
        <p:txBody>
          <a:bodyPr/>
          <a:lstStyle/>
          <a:p>
            <a:r>
              <a:rPr lang="en-US" dirty="0"/>
              <a:t>Machine Learning Terminology</a:t>
            </a:r>
          </a:p>
        </p:txBody>
      </p:sp>
      <p:pic>
        <p:nvPicPr>
          <p:cNvPr id="14339" name="Picture 3">
            <a:extLst>
              <a:ext uri="{FF2B5EF4-FFF2-40B4-BE49-F238E27FC236}">
                <a16:creationId xmlns:a16="http://schemas.microsoft.com/office/drawing/2014/main" id="{BBAD4841-57A1-47DB-BB3A-2781D77C46E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8170" y="1656000"/>
            <a:ext cx="10122353" cy="247561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85A2577D-9249-48D7-84BF-F1E2F7A32B00}"/>
              </a:ext>
            </a:extLst>
          </p:cNvPr>
          <p:cNvSpPr txBox="1"/>
          <p:nvPr/>
        </p:nvSpPr>
        <p:spPr>
          <a:xfrm>
            <a:off x="371475" y="1442786"/>
            <a:ext cx="1326695" cy="39162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wrap="square" lIns="180000" tIns="72000" rIns="180000" bIns="72000" rtlCol="0" anchor="ctr" anchorCtr="0">
            <a:spAutoFit/>
          </a:bodyPr>
          <a:lstStyle/>
          <a:p>
            <a:r>
              <a:rPr lang="en-US" sz="1600" dirty="0">
                <a:latin typeface="Arial Standard" charset="0"/>
              </a:rPr>
              <a:t>Header</a:t>
            </a:r>
          </a:p>
        </p:txBody>
      </p:sp>
      <p:sp>
        <p:nvSpPr>
          <p:cNvPr id="8" name="Textfeld 7">
            <a:extLst>
              <a:ext uri="{FF2B5EF4-FFF2-40B4-BE49-F238E27FC236}">
                <a16:creationId xmlns:a16="http://schemas.microsoft.com/office/drawing/2014/main" id="{47319AA3-8DCC-4E9B-9784-12B874E07831}"/>
              </a:ext>
            </a:extLst>
          </p:cNvPr>
          <p:cNvSpPr txBox="1"/>
          <p:nvPr/>
        </p:nvSpPr>
        <p:spPr>
          <a:xfrm>
            <a:off x="371474" y="1860184"/>
            <a:ext cx="1326695" cy="8840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wrap="square" lIns="180000" tIns="72000" rIns="180000" bIns="72000" rtlCol="0" anchor="ctr" anchorCtr="0">
            <a:spAutoFit/>
          </a:bodyPr>
          <a:lstStyle/>
          <a:p>
            <a:r>
              <a:rPr lang="en-US" sz="1600" dirty="0">
                <a:latin typeface="Arial Standard" charset="0"/>
              </a:rPr>
              <a:t>Rows/</a:t>
            </a:r>
            <a:br>
              <a:rPr lang="en-US" sz="1600" dirty="0">
                <a:latin typeface="Arial Standard" charset="0"/>
              </a:rPr>
            </a:br>
            <a:r>
              <a:rPr lang="en-US" sz="1600" dirty="0">
                <a:latin typeface="Arial Standard" charset="0"/>
              </a:rPr>
              <a:t>Examples/</a:t>
            </a:r>
          </a:p>
          <a:p>
            <a:r>
              <a:rPr lang="en-US" sz="1600" dirty="0">
                <a:latin typeface="Arial Standard" charset="0"/>
              </a:rPr>
              <a:t>Instances</a:t>
            </a:r>
          </a:p>
        </p:txBody>
      </p:sp>
      <p:sp>
        <p:nvSpPr>
          <p:cNvPr id="9" name="Textfeld 8">
            <a:extLst>
              <a:ext uri="{FF2B5EF4-FFF2-40B4-BE49-F238E27FC236}">
                <a16:creationId xmlns:a16="http://schemas.microsoft.com/office/drawing/2014/main" id="{FBCCE5D7-4B71-4B70-9354-48F273F07BB2}"/>
              </a:ext>
            </a:extLst>
          </p:cNvPr>
          <p:cNvSpPr txBox="1"/>
          <p:nvPr/>
        </p:nvSpPr>
        <p:spPr>
          <a:xfrm>
            <a:off x="1034821" y="4113747"/>
            <a:ext cx="1014637" cy="39162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wrap="square" lIns="180000" tIns="72000" rIns="180000" bIns="72000" rtlCol="0" anchor="ctr" anchorCtr="0">
            <a:spAutoFit/>
          </a:bodyPr>
          <a:lstStyle/>
          <a:p>
            <a:r>
              <a:rPr lang="en-US" sz="1600" dirty="0">
                <a:latin typeface="Arial Standard" charset="0"/>
              </a:rPr>
              <a:t>Index</a:t>
            </a:r>
          </a:p>
        </p:txBody>
      </p:sp>
      <p:sp>
        <p:nvSpPr>
          <p:cNvPr id="10" name="Textfeld 9">
            <a:extLst>
              <a:ext uri="{FF2B5EF4-FFF2-40B4-BE49-F238E27FC236}">
                <a16:creationId xmlns:a16="http://schemas.microsoft.com/office/drawing/2014/main" id="{83574ABF-25D1-459E-A70E-04BC964E84B2}"/>
              </a:ext>
            </a:extLst>
          </p:cNvPr>
          <p:cNvSpPr txBox="1"/>
          <p:nvPr/>
        </p:nvSpPr>
        <p:spPr>
          <a:xfrm>
            <a:off x="2049458" y="4113747"/>
            <a:ext cx="9576485" cy="39162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wrap="square" lIns="180000" tIns="72000" rIns="180000" bIns="72000" rtlCol="0" anchor="ctr" anchorCtr="0">
            <a:spAutoFit/>
          </a:bodyPr>
          <a:lstStyle/>
          <a:p>
            <a:r>
              <a:rPr lang="en-US" sz="1600">
                <a:latin typeface="Arial Standard" charset="0"/>
              </a:rPr>
              <a:t>Features/Attributes/Dimensions</a:t>
            </a:r>
            <a:endParaRPr lang="en-US" sz="1600" dirty="0">
              <a:latin typeface="Arial Standard" charset="0"/>
            </a:endParaRPr>
          </a:p>
        </p:txBody>
      </p:sp>
      <p:sp>
        <p:nvSpPr>
          <p:cNvPr id="6" name="Rechteck 5">
            <a:extLst>
              <a:ext uri="{FF2B5EF4-FFF2-40B4-BE49-F238E27FC236}">
                <a16:creationId xmlns:a16="http://schemas.microsoft.com/office/drawing/2014/main" id="{5C6D9D53-F94F-45F5-80F4-EF0950BDEFD8}"/>
              </a:ext>
            </a:extLst>
          </p:cNvPr>
          <p:cNvSpPr/>
          <p:nvPr/>
        </p:nvSpPr>
        <p:spPr>
          <a:xfrm>
            <a:off x="1698170" y="1442786"/>
            <a:ext cx="9927773" cy="391628"/>
          </a:xfrm>
          <a:prstGeom prst="rect">
            <a:avLst/>
          </a:prstGeom>
          <a:solidFill>
            <a:srgbClr val="18A68D">
              <a:alpha val="20000"/>
            </a:srgbClr>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t" anchorCtr="0"/>
          <a:lstStyle/>
          <a:p>
            <a:pPr algn="ctr">
              <a:lnSpc>
                <a:spcPct val="110000"/>
              </a:lnSpc>
            </a:pPr>
            <a:endParaRPr lang="en-US" dirty="0"/>
          </a:p>
        </p:txBody>
      </p:sp>
      <p:sp>
        <p:nvSpPr>
          <p:cNvPr id="7" name="Rechteck 6">
            <a:extLst>
              <a:ext uri="{FF2B5EF4-FFF2-40B4-BE49-F238E27FC236}">
                <a16:creationId xmlns:a16="http://schemas.microsoft.com/office/drawing/2014/main" id="{677B297D-3C10-4202-B96A-49E817416BE3}"/>
              </a:ext>
            </a:extLst>
          </p:cNvPr>
          <p:cNvSpPr/>
          <p:nvPr/>
        </p:nvSpPr>
        <p:spPr>
          <a:xfrm>
            <a:off x="1698170" y="1860184"/>
            <a:ext cx="351288" cy="2253563"/>
          </a:xfrm>
          <a:prstGeom prst="rect">
            <a:avLst/>
          </a:prstGeom>
          <a:solidFill>
            <a:srgbClr val="18A6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11" name="Rechteck 10">
            <a:extLst>
              <a:ext uri="{FF2B5EF4-FFF2-40B4-BE49-F238E27FC236}">
                <a16:creationId xmlns:a16="http://schemas.microsoft.com/office/drawing/2014/main" id="{48CBD7A0-1FD2-4666-842E-45C2153AF69D}"/>
              </a:ext>
            </a:extLst>
          </p:cNvPr>
          <p:cNvSpPr/>
          <p:nvPr/>
        </p:nvSpPr>
        <p:spPr>
          <a:xfrm>
            <a:off x="2400746" y="1860184"/>
            <a:ext cx="9225197" cy="2253563"/>
          </a:xfrm>
          <a:prstGeom prst="rect">
            <a:avLst/>
          </a:prstGeom>
          <a:solidFill>
            <a:srgbClr val="18A6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Tree>
    <p:extLst>
      <p:ext uri="{BB962C8B-B14F-4D97-AF65-F5344CB8AC3E}">
        <p14:creationId xmlns:p14="http://schemas.microsoft.com/office/powerpoint/2010/main" val="297904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0.00468 0.00255 L 0.00248 0.05972 " pathEditMode="relative" rAng="0" ptsTypes="AA">
                                      <p:cBhvr>
                                        <p:cTn id="14" dur="2000" fill="hold"/>
                                        <p:tgtEl>
                                          <p:spTgt spid="6"/>
                                        </p:tgtEl>
                                        <p:attrNameLst>
                                          <p:attrName>ppt_x</p:attrName>
                                          <p:attrName>ppt_y</p:attrName>
                                        </p:attrNameLst>
                                      </p:cBhvr>
                                      <p:rCtr x="352" y="2847"/>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2"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accel="50000" decel="50000" fill="hold" grpId="1" nodeType="withEffect">
                                  <p:stCondLst>
                                    <p:cond delay="0"/>
                                  </p:stCondLst>
                                  <p:childTnLst>
                                    <p:animMotion origin="layout" path="M 4.16667E-6 3.33333E-6 L 0.02877 0.00208 " pathEditMode="relative" rAng="0" ptsTypes="AA">
                                      <p:cBhvr>
                                        <p:cTn id="34" dur="2000" fill="hold"/>
                                        <p:tgtEl>
                                          <p:spTgt spid="7"/>
                                        </p:tgtEl>
                                        <p:attrNameLst>
                                          <p:attrName>ppt_x</p:attrName>
                                          <p:attrName>ppt_y</p:attrName>
                                        </p:attrNameLst>
                                      </p:cBhvr>
                                      <p:rCtr x="1432" y="93"/>
                                    </p:animMotion>
                                  </p:childTnLst>
                                </p:cTn>
                              </p:par>
                              <p:par>
                                <p:cTn id="35" presetID="10" presetClass="entr" presetSubtype="0" fill="hold" grpId="0" nodeType="withEffect">
                                  <p:stCondLst>
                                    <p:cond delay="2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6" grpId="0" animBg="1"/>
      <p:bldP spid="6" grpId="1" animBg="1"/>
      <p:bldP spid="6" grpId="2" animBg="1"/>
      <p:bldP spid="7" grpId="0" animBg="1"/>
      <p:bldP spid="7" grpId="1"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FCCB232B-8D1C-498D-8158-ADAA2EBE980F}"/>
              </a:ext>
            </a:extLst>
          </p:cNvPr>
          <p:cNvSpPr>
            <a:spLocks noGrp="1"/>
          </p:cNvSpPr>
          <p:nvPr>
            <p:ph type="body" sz="quarter" idx="10"/>
          </p:nvPr>
        </p:nvSpPr>
        <p:spPr/>
        <p:txBody>
          <a:bodyPr/>
          <a:lstStyle/>
          <a:p>
            <a:r>
              <a:rPr lang="en-US" dirty="0"/>
              <a:t>How to make sense of your data</a:t>
            </a:r>
            <a:br>
              <a:rPr lang="en-US" dirty="0"/>
            </a:br>
            <a:endParaRPr lang="en-US" b="0" dirty="0"/>
          </a:p>
          <a:p>
            <a:r>
              <a:rPr lang="en-US" b="0" dirty="0"/>
              <a:t>You can visualize your data</a:t>
            </a:r>
          </a:p>
          <a:p>
            <a:pPr marL="285750" indent="-285750">
              <a:buClr>
                <a:schemeClr val="bg1"/>
              </a:buClr>
              <a:buFont typeface="Arial" panose="020B0604020202020204" pitchFamily="34" charset="0"/>
              <a:buChar char="•"/>
            </a:pPr>
            <a:r>
              <a:rPr lang="en-US" b="0" dirty="0"/>
              <a:t>mosaic plot</a:t>
            </a:r>
          </a:p>
          <a:p>
            <a:pPr marL="285750" indent="-285750">
              <a:buClr>
                <a:schemeClr val="bg1"/>
              </a:buClr>
              <a:buFont typeface="Arial" panose="020B0604020202020204" pitchFamily="34" charset="0"/>
              <a:buChar char="•"/>
            </a:pPr>
            <a:r>
              <a:rPr lang="en-US" b="0" dirty="0"/>
              <a:t>...</a:t>
            </a:r>
          </a:p>
          <a:p>
            <a:endParaRPr lang="en-US" dirty="0"/>
          </a:p>
        </p:txBody>
      </p:sp>
      <p:pic>
        <p:nvPicPr>
          <p:cNvPr id="15364" name="Picture 4">
            <a:extLst>
              <a:ext uri="{FF2B5EF4-FFF2-40B4-BE49-F238E27FC236}">
                <a16:creationId xmlns:a16="http://schemas.microsoft.com/office/drawing/2014/main" id="{DEC95FCC-29ED-4523-9CFE-795F0E3F03B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tretch>
            <a:fillRect/>
          </a:stretch>
        </p:blipFill>
        <p:spPr bwMode="auto">
          <a:xfrm>
            <a:off x="4064000" y="400249"/>
            <a:ext cx="7756525" cy="536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18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FCCB232B-8D1C-498D-8158-ADAA2EBE980F}"/>
              </a:ext>
            </a:extLst>
          </p:cNvPr>
          <p:cNvSpPr>
            <a:spLocks noGrp="1"/>
          </p:cNvSpPr>
          <p:nvPr>
            <p:ph type="body" sz="quarter" idx="10"/>
          </p:nvPr>
        </p:nvSpPr>
        <p:spPr/>
        <p:txBody>
          <a:bodyPr/>
          <a:lstStyle/>
          <a:p>
            <a:r>
              <a:rPr lang="en-US" dirty="0"/>
              <a:t>How to make sense of your data</a:t>
            </a:r>
            <a:br>
              <a:rPr lang="en-US" dirty="0"/>
            </a:br>
            <a:endParaRPr lang="en-US" b="0" dirty="0"/>
          </a:p>
          <a:p>
            <a:r>
              <a:rPr lang="en-US" b="0" dirty="0"/>
              <a:t>You can visualize your data</a:t>
            </a:r>
          </a:p>
          <a:p>
            <a:pPr marL="285750" indent="-285750">
              <a:buClr>
                <a:schemeClr val="bg1"/>
              </a:buClr>
              <a:buFont typeface="Arial" panose="020B0604020202020204" pitchFamily="34" charset="0"/>
              <a:buChar char="•"/>
            </a:pPr>
            <a:r>
              <a:rPr lang="en-US" b="0" dirty="0">
                <a:solidFill>
                  <a:schemeClr val="bg2"/>
                </a:solidFill>
              </a:rPr>
              <a:t>Mosaic plot</a:t>
            </a:r>
          </a:p>
          <a:p>
            <a:pPr marL="285750" indent="-285750">
              <a:buClr>
                <a:schemeClr val="bg1"/>
              </a:buClr>
              <a:buFont typeface="Arial" panose="020B0604020202020204" pitchFamily="34" charset="0"/>
              <a:buChar char="•"/>
            </a:pPr>
            <a:r>
              <a:rPr lang="en-US" b="0" dirty="0"/>
              <a:t>Box plot</a:t>
            </a:r>
          </a:p>
          <a:p>
            <a:pPr marL="285750" indent="-285750">
              <a:buClr>
                <a:schemeClr val="bg1"/>
              </a:buClr>
              <a:buFont typeface="Arial" panose="020B0604020202020204" pitchFamily="34" charset="0"/>
              <a:buChar char="•"/>
            </a:pPr>
            <a:r>
              <a:rPr lang="en-US" b="0" dirty="0"/>
              <a:t>...</a:t>
            </a:r>
          </a:p>
          <a:p>
            <a:endParaRPr lang="en-US" dirty="0"/>
          </a:p>
        </p:txBody>
      </p:sp>
      <p:pic>
        <p:nvPicPr>
          <p:cNvPr id="16388" name="Picture 4">
            <a:extLst>
              <a:ext uri="{FF2B5EF4-FFF2-40B4-BE49-F238E27FC236}">
                <a16:creationId xmlns:a16="http://schemas.microsoft.com/office/drawing/2014/main" id="{492AA899-1631-46ED-A4B2-8616F80B474B}"/>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495139" y="368300"/>
            <a:ext cx="6325386" cy="579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628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FCCB232B-8D1C-498D-8158-ADAA2EBE980F}"/>
              </a:ext>
            </a:extLst>
          </p:cNvPr>
          <p:cNvSpPr>
            <a:spLocks noGrp="1"/>
          </p:cNvSpPr>
          <p:nvPr>
            <p:ph type="body" sz="quarter" idx="10"/>
          </p:nvPr>
        </p:nvSpPr>
        <p:spPr/>
        <p:txBody>
          <a:bodyPr/>
          <a:lstStyle/>
          <a:p>
            <a:r>
              <a:rPr lang="en-US" dirty="0"/>
              <a:t>How to make sense of your data</a:t>
            </a:r>
            <a:br>
              <a:rPr lang="en-US" dirty="0"/>
            </a:br>
            <a:endParaRPr lang="en-US" b="0" dirty="0"/>
          </a:p>
          <a:p>
            <a:r>
              <a:rPr lang="en-US" b="0" dirty="0"/>
              <a:t>You can visualize your data</a:t>
            </a:r>
          </a:p>
          <a:p>
            <a:pPr marL="285750" indent="-285750">
              <a:buClr>
                <a:schemeClr val="bg1"/>
              </a:buClr>
              <a:buFont typeface="Arial" panose="020B0604020202020204" pitchFamily="34" charset="0"/>
              <a:buChar char="•"/>
            </a:pPr>
            <a:r>
              <a:rPr lang="en-US" b="0" dirty="0">
                <a:solidFill>
                  <a:schemeClr val="bg2"/>
                </a:solidFill>
              </a:rPr>
              <a:t>Mosaic plot</a:t>
            </a:r>
          </a:p>
          <a:p>
            <a:pPr marL="285750" indent="-285750">
              <a:buClr>
                <a:schemeClr val="bg1"/>
              </a:buClr>
              <a:buFont typeface="Arial" panose="020B0604020202020204" pitchFamily="34" charset="0"/>
              <a:buChar char="•"/>
            </a:pPr>
            <a:r>
              <a:rPr lang="en-US" b="0" dirty="0">
                <a:solidFill>
                  <a:schemeClr val="bg2"/>
                </a:solidFill>
              </a:rPr>
              <a:t>Box plot</a:t>
            </a:r>
          </a:p>
          <a:p>
            <a:pPr marL="285750" indent="-285750">
              <a:buClr>
                <a:schemeClr val="bg1"/>
              </a:buClr>
              <a:buFont typeface="Arial" panose="020B0604020202020204" pitchFamily="34" charset="0"/>
              <a:buChar char="•"/>
            </a:pPr>
            <a:r>
              <a:rPr lang="en-US" b="0" dirty="0">
                <a:solidFill>
                  <a:schemeClr val="bg2"/>
                </a:solidFill>
              </a:rPr>
              <a:t>Density plot</a:t>
            </a:r>
          </a:p>
          <a:p>
            <a:pPr marL="285750" indent="-285750">
              <a:buClr>
                <a:schemeClr val="bg1"/>
              </a:buClr>
              <a:buFont typeface="Arial" panose="020B0604020202020204" pitchFamily="34" charset="0"/>
              <a:buChar char="•"/>
            </a:pPr>
            <a:r>
              <a:rPr lang="en-US" b="0" dirty="0"/>
              <a:t>Scatter plot (matrix)</a:t>
            </a:r>
          </a:p>
          <a:p>
            <a:pPr marL="285750" indent="-285750">
              <a:buClr>
                <a:schemeClr val="bg1"/>
              </a:buClr>
              <a:buFont typeface="Arial" panose="020B0604020202020204" pitchFamily="34" charset="0"/>
              <a:buChar char="•"/>
            </a:pPr>
            <a:r>
              <a:rPr lang="en-US" b="0" dirty="0"/>
              <a:t>...</a:t>
            </a:r>
          </a:p>
          <a:p>
            <a:endParaRPr lang="en-US" dirty="0"/>
          </a:p>
        </p:txBody>
      </p:sp>
      <p:pic>
        <p:nvPicPr>
          <p:cNvPr id="17412" name="Picture 4">
            <a:extLst>
              <a:ext uri="{FF2B5EF4-FFF2-40B4-BE49-F238E27FC236}">
                <a16:creationId xmlns:a16="http://schemas.microsoft.com/office/drawing/2014/main" id="{192E9CD6-98B8-4C5D-8A06-4502C15B17BA}"/>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4064000" y="368300"/>
            <a:ext cx="7756525" cy="511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564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dirty="0"/>
              <a:t>Clean and Prepare Data</a:t>
            </a:r>
            <a:endParaRPr lang="en-US" dirty="0">
              <a:effectLst/>
            </a:endParaRPr>
          </a:p>
        </p:txBody>
      </p:sp>
      <p:pic>
        <p:nvPicPr>
          <p:cNvPr id="13318" name="Picture 6">
            <a:extLst>
              <a:ext uri="{FF2B5EF4-FFF2-40B4-BE49-F238E27FC236}">
                <a16:creationId xmlns:a16="http://schemas.microsoft.com/office/drawing/2014/main" id="{99ADD918-C519-4003-B85C-5F9CC366009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01332" y="1663700"/>
            <a:ext cx="9789336" cy="4510087"/>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9DFDCBBA-48FE-4533-9ED3-74C615B2C002}"/>
              </a:ext>
            </a:extLst>
          </p:cNvPr>
          <p:cNvSpPr/>
          <p:nvPr/>
        </p:nvSpPr>
        <p:spPr>
          <a:xfrm>
            <a:off x="5733770" y="1655763"/>
            <a:ext cx="5256897" cy="451008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9" name="Flussdiagramm: Verzweigung 8">
            <a:extLst>
              <a:ext uri="{FF2B5EF4-FFF2-40B4-BE49-F238E27FC236}">
                <a16:creationId xmlns:a16="http://schemas.microsoft.com/office/drawing/2014/main" id="{A6A4CD94-2C89-4981-9DAF-C07E2DA70B5A}"/>
              </a:ext>
            </a:extLst>
          </p:cNvPr>
          <p:cNvSpPr/>
          <p:nvPr/>
        </p:nvSpPr>
        <p:spPr>
          <a:xfrm rot="10800000">
            <a:off x="3184977" y="2322459"/>
            <a:ext cx="565150" cy="186690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5000 h 10000"/>
              <a:gd name="connsiteX1" fmla="*/ 5000 w 5000"/>
              <a:gd name="connsiteY1" fmla="*/ 0 h 10000"/>
              <a:gd name="connsiteX2" fmla="*/ 5000 w 5000"/>
              <a:gd name="connsiteY2" fmla="*/ 10000 h 10000"/>
              <a:gd name="connsiteX3" fmla="*/ 0 w 5000"/>
              <a:gd name="connsiteY3" fmla="*/ 5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5000"/>
                </a:moveTo>
                <a:lnTo>
                  <a:pt x="5000" y="0"/>
                </a:lnTo>
                <a:lnTo>
                  <a:pt x="5000" y="10000"/>
                </a:lnTo>
                <a:lnTo>
                  <a:pt x="0" y="5000"/>
                </a:lnTo>
                <a:close/>
              </a:path>
            </a:pathLst>
          </a:cu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7" name="Flussdiagramm: Verzweigung 8">
            <a:extLst>
              <a:ext uri="{FF2B5EF4-FFF2-40B4-BE49-F238E27FC236}">
                <a16:creationId xmlns:a16="http://schemas.microsoft.com/office/drawing/2014/main" id="{B3F4BCD9-C487-4087-9406-ED40AE235D9A}"/>
              </a:ext>
            </a:extLst>
          </p:cNvPr>
          <p:cNvSpPr/>
          <p:nvPr/>
        </p:nvSpPr>
        <p:spPr>
          <a:xfrm>
            <a:off x="4921248" y="2307946"/>
            <a:ext cx="565150" cy="186690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5000 h 10000"/>
              <a:gd name="connsiteX1" fmla="*/ 5000 w 5000"/>
              <a:gd name="connsiteY1" fmla="*/ 0 h 10000"/>
              <a:gd name="connsiteX2" fmla="*/ 5000 w 5000"/>
              <a:gd name="connsiteY2" fmla="*/ 10000 h 10000"/>
              <a:gd name="connsiteX3" fmla="*/ 0 w 5000"/>
              <a:gd name="connsiteY3" fmla="*/ 5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5000"/>
                </a:moveTo>
                <a:lnTo>
                  <a:pt x="5000" y="0"/>
                </a:lnTo>
                <a:lnTo>
                  <a:pt x="5000" y="10000"/>
                </a:lnTo>
                <a:lnTo>
                  <a:pt x="0" y="5000"/>
                </a:lnTo>
                <a:close/>
              </a:path>
            </a:pathLst>
          </a:cu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8" name="Rechteck 7">
            <a:extLst>
              <a:ext uri="{FF2B5EF4-FFF2-40B4-BE49-F238E27FC236}">
                <a16:creationId xmlns:a16="http://schemas.microsoft.com/office/drawing/2014/main" id="{4ACF6715-F100-4437-81CA-5500E38B7B3C}"/>
              </a:ext>
            </a:extLst>
          </p:cNvPr>
          <p:cNvSpPr/>
          <p:nvPr/>
        </p:nvSpPr>
        <p:spPr>
          <a:xfrm>
            <a:off x="1306285" y="1597592"/>
            <a:ext cx="1756229" cy="451008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11" name="Rechteck 10">
            <a:extLst>
              <a:ext uri="{FF2B5EF4-FFF2-40B4-BE49-F238E27FC236}">
                <a16:creationId xmlns:a16="http://schemas.microsoft.com/office/drawing/2014/main" id="{AA7999F4-FB84-4AEA-8AE3-01213ABBE358}"/>
              </a:ext>
            </a:extLst>
          </p:cNvPr>
          <p:cNvSpPr/>
          <p:nvPr/>
        </p:nvSpPr>
        <p:spPr>
          <a:xfrm>
            <a:off x="3062514" y="1630646"/>
            <a:ext cx="122461" cy="269461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12" name="Rechteck 11">
            <a:extLst>
              <a:ext uri="{FF2B5EF4-FFF2-40B4-BE49-F238E27FC236}">
                <a16:creationId xmlns:a16="http://schemas.microsoft.com/office/drawing/2014/main" id="{307DD0C2-67B9-41F9-A12E-A88EBF629C4E}"/>
              </a:ext>
            </a:extLst>
          </p:cNvPr>
          <p:cNvSpPr/>
          <p:nvPr/>
        </p:nvSpPr>
        <p:spPr>
          <a:xfrm>
            <a:off x="5486398" y="1663700"/>
            <a:ext cx="247372" cy="269461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13" name="Rechteck 12">
            <a:extLst>
              <a:ext uri="{FF2B5EF4-FFF2-40B4-BE49-F238E27FC236}">
                <a16:creationId xmlns:a16="http://schemas.microsoft.com/office/drawing/2014/main" id="{008B8915-4E29-4FA2-950B-939378420F5D}"/>
              </a:ext>
            </a:extLst>
          </p:cNvPr>
          <p:cNvSpPr/>
          <p:nvPr/>
        </p:nvSpPr>
        <p:spPr>
          <a:xfrm>
            <a:off x="5239026" y="1799771"/>
            <a:ext cx="247372" cy="47512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Tree>
    <p:extLst>
      <p:ext uri="{BB962C8B-B14F-4D97-AF65-F5344CB8AC3E}">
        <p14:creationId xmlns:p14="http://schemas.microsoft.com/office/powerpoint/2010/main" val="1822724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C18415-C5C2-4867-8D47-EE8971182523}"/>
              </a:ext>
            </a:extLst>
          </p:cNvPr>
          <p:cNvSpPr>
            <a:spLocks noGrp="1"/>
          </p:cNvSpPr>
          <p:nvPr>
            <p:ph type="title"/>
          </p:nvPr>
        </p:nvSpPr>
        <p:spPr/>
        <p:txBody>
          <a:bodyPr/>
          <a:lstStyle/>
          <a:p>
            <a:r>
              <a:rPr lang="en-US" dirty="0"/>
              <a:t>Clean and Prepare Data</a:t>
            </a:r>
            <a:br>
              <a:rPr lang="en-US" dirty="0"/>
            </a:br>
            <a:endParaRPr lang="en-US" dirty="0"/>
          </a:p>
        </p:txBody>
      </p:sp>
      <p:sp>
        <p:nvSpPr>
          <p:cNvPr id="4" name="Textplatzhalter 3">
            <a:extLst>
              <a:ext uri="{FF2B5EF4-FFF2-40B4-BE49-F238E27FC236}">
                <a16:creationId xmlns:a16="http://schemas.microsoft.com/office/drawing/2014/main" id="{A15DC7FB-C70E-45A0-AAF0-83122CB51AFA}"/>
              </a:ext>
            </a:extLst>
          </p:cNvPr>
          <p:cNvSpPr>
            <a:spLocks noGrp="1"/>
          </p:cNvSpPr>
          <p:nvPr>
            <p:ph type="body" sz="quarter" idx="13"/>
          </p:nvPr>
        </p:nvSpPr>
        <p:spPr/>
        <p:txBody>
          <a:bodyPr/>
          <a:lstStyle/>
          <a:p>
            <a:endParaRPr lang="en-US"/>
          </a:p>
        </p:txBody>
      </p:sp>
      <p:pic>
        <p:nvPicPr>
          <p:cNvPr id="18434" name="Picture 2">
            <a:extLst>
              <a:ext uri="{FF2B5EF4-FFF2-40B4-BE49-F238E27FC236}">
                <a16:creationId xmlns:a16="http://schemas.microsoft.com/office/drawing/2014/main" id="{C7B8AF96-68D7-470C-8A16-14C69797EEF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590675" y="2096294"/>
            <a:ext cx="90106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44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4422D4-9019-40AB-A805-70CE48103B07}"/>
              </a:ext>
            </a:extLst>
          </p:cNvPr>
          <p:cNvSpPr>
            <a:spLocks noGrp="1"/>
          </p:cNvSpPr>
          <p:nvPr>
            <p:ph type="title"/>
          </p:nvPr>
        </p:nvSpPr>
        <p:spPr/>
        <p:txBody>
          <a:bodyPr/>
          <a:lstStyle/>
          <a:p>
            <a:r>
              <a:rPr lang="en-US" dirty="0"/>
              <a:t>Webinar’s Agenda</a:t>
            </a:r>
          </a:p>
        </p:txBody>
      </p:sp>
      <p:sp>
        <p:nvSpPr>
          <p:cNvPr id="3" name="Inhaltsplatzhalter 2">
            <a:extLst>
              <a:ext uri="{FF2B5EF4-FFF2-40B4-BE49-F238E27FC236}">
                <a16:creationId xmlns:a16="http://schemas.microsoft.com/office/drawing/2014/main" id="{6A247308-6097-42A6-BD13-0332D3ABD6B8}"/>
              </a:ext>
            </a:extLst>
          </p:cNvPr>
          <p:cNvSpPr>
            <a:spLocks noGrp="1"/>
          </p:cNvSpPr>
          <p:nvPr>
            <p:ph idx="1"/>
          </p:nvPr>
        </p:nvSpPr>
        <p:spPr/>
        <p:txBody>
          <a:bodyPr/>
          <a:lstStyle/>
          <a:p>
            <a:r>
              <a:rPr lang="en-US" dirty="0"/>
              <a:t>Machine Learning Basics</a:t>
            </a:r>
          </a:p>
          <a:p>
            <a:pPr lvl="1"/>
            <a:r>
              <a:rPr lang="en-US" dirty="0"/>
              <a:t>Definition</a:t>
            </a:r>
          </a:p>
          <a:p>
            <a:pPr lvl="1"/>
            <a:r>
              <a:rPr lang="en-US" dirty="0"/>
              <a:t>Relation to other fields</a:t>
            </a:r>
          </a:p>
          <a:p>
            <a:pPr lvl="1"/>
            <a:r>
              <a:rPr lang="en-US" dirty="0"/>
              <a:t>Little terminology</a:t>
            </a:r>
          </a:p>
          <a:p>
            <a:r>
              <a:rPr lang="en-US" dirty="0"/>
              <a:t>The ML Workflow</a:t>
            </a:r>
          </a:p>
          <a:p>
            <a:pPr lvl="1"/>
            <a:r>
              <a:rPr lang="en-US" dirty="0"/>
              <a:t>Get data</a:t>
            </a:r>
          </a:p>
          <a:p>
            <a:pPr lvl="1"/>
            <a:r>
              <a:rPr lang="en-US" dirty="0"/>
              <a:t>Prepare data</a:t>
            </a:r>
          </a:p>
          <a:p>
            <a:pPr lvl="1"/>
            <a:r>
              <a:rPr lang="en-US" dirty="0"/>
              <a:t>Model selection and training</a:t>
            </a:r>
          </a:p>
          <a:p>
            <a:pPr lvl="1"/>
            <a:r>
              <a:rPr lang="en-US" dirty="0"/>
              <a:t>Model evaluation</a:t>
            </a:r>
          </a:p>
          <a:p>
            <a:pPr lvl="1"/>
            <a:r>
              <a:rPr lang="en-US" dirty="0"/>
              <a:t>Model improvement</a:t>
            </a:r>
          </a:p>
          <a:p>
            <a:r>
              <a:rPr lang="en-US" dirty="0"/>
              <a:t>Resources</a:t>
            </a:r>
          </a:p>
        </p:txBody>
      </p:sp>
    </p:spTree>
    <p:extLst>
      <p:ext uri="{BB962C8B-B14F-4D97-AF65-F5344CB8AC3E}">
        <p14:creationId xmlns:p14="http://schemas.microsoft.com/office/powerpoint/2010/main" val="2189655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C18415-C5C2-4867-8D47-EE8971182523}"/>
              </a:ext>
            </a:extLst>
          </p:cNvPr>
          <p:cNvSpPr>
            <a:spLocks noGrp="1"/>
          </p:cNvSpPr>
          <p:nvPr>
            <p:ph type="title"/>
          </p:nvPr>
        </p:nvSpPr>
        <p:spPr/>
        <p:txBody>
          <a:bodyPr/>
          <a:lstStyle/>
          <a:p>
            <a:r>
              <a:rPr lang="en-US" dirty="0"/>
              <a:t>Clean and Prepare Data</a:t>
            </a:r>
            <a:br>
              <a:rPr lang="en-US" dirty="0"/>
            </a:br>
            <a:endParaRPr lang="en-US" dirty="0"/>
          </a:p>
        </p:txBody>
      </p:sp>
      <p:sp>
        <p:nvSpPr>
          <p:cNvPr id="4" name="Textplatzhalter 3">
            <a:extLst>
              <a:ext uri="{FF2B5EF4-FFF2-40B4-BE49-F238E27FC236}">
                <a16:creationId xmlns:a16="http://schemas.microsoft.com/office/drawing/2014/main" id="{A15DC7FB-C70E-45A0-AAF0-83122CB51AFA}"/>
              </a:ext>
            </a:extLst>
          </p:cNvPr>
          <p:cNvSpPr>
            <a:spLocks noGrp="1"/>
          </p:cNvSpPr>
          <p:nvPr>
            <p:ph type="body" sz="quarter" idx="13"/>
          </p:nvPr>
        </p:nvSpPr>
        <p:spPr/>
        <p:txBody>
          <a:bodyPr/>
          <a:lstStyle/>
          <a:p>
            <a:endParaRPr lang="en-US"/>
          </a:p>
        </p:txBody>
      </p:sp>
      <p:pic>
        <p:nvPicPr>
          <p:cNvPr id="20482" name="Picture 2">
            <a:extLst>
              <a:ext uri="{FF2B5EF4-FFF2-40B4-BE49-F238E27FC236}">
                <a16:creationId xmlns:a16="http://schemas.microsoft.com/office/drawing/2014/main" id="{9036BF89-D799-4BB5-8802-EE7E5FBDE9F5}"/>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738341" y="1655763"/>
            <a:ext cx="8715317"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264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dirty="0"/>
              <a:t>Clean and Prepare Data</a:t>
            </a:r>
            <a:endParaRPr lang="en-US" dirty="0">
              <a:effectLst/>
            </a:endParaRPr>
          </a:p>
        </p:txBody>
      </p:sp>
      <p:pic>
        <p:nvPicPr>
          <p:cNvPr id="13318" name="Picture 6">
            <a:extLst>
              <a:ext uri="{FF2B5EF4-FFF2-40B4-BE49-F238E27FC236}">
                <a16:creationId xmlns:a16="http://schemas.microsoft.com/office/drawing/2014/main" id="{99ADD918-C519-4003-B85C-5F9CC366009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01332" y="1663700"/>
            <a:ext cx="9789336" cy="4510087"/>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9DFDCBBA-48FE-4533-9ED3-74C615B2C002}"/>
              </a:ext>
            </a:extLst>
          </p:cNvPr>
          <p:cNvSpPr/>
          <p:nvPr/>
        </p:nvSpPr>
        <p:spPr>
          <a:xfrm>
            <a:off x="7222671" y="1655763"/>
            <a:ext cx="3767996" cy="451008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9" name="Flussdiagramm: Verzweigung 8">
            <a:extLst>
              <a:ext uri="{FF2B5EF4-FFF2-40B4-BE49-F238E27FC236}">
                <a16:creationId xmlns:a16="http://schemas.microsoft.com/office/drawing/2014/main" id="{A6A4CD94-2C89-4981-9DAF-C07E2DA70B5A}"/>
              </a:ext>
            </a:extLst>
          </p:cNvPr>
          <p:cNvSpPr/>
          <p:nvPr/>
        </p:nvSpPr>
        <p:spPr>
          <a:xfrm rot="10800000">
            <a:off x="4965700" y="3344015"/>
            <a:ext cx="565150" cy="186690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5000 h 10000"/>
              <a:gd name="connsiteX1" fmla="*/ 5000 w 5000"/>
              <a:gd name="connsiteY1" fmla="*/ 0 h 10000"/>
              <a:gd name="connsiteX2" fmla="*/ 5000 w 5000"/>
              <a:gd name="connsiteY2" fmla="*/ 10000 h 10000"/>
              <a:gd name="connsiteX3" fmla="*/ 0 w 5000"/>
              <a:gd name="connsiteY3" fmla="*/ 5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5000"/>
                </a:moveTo>
                <a:lnTo>
                  <a:pt x="5000" y="0"/>
                </a:lnTo>
                <a:lnTo>
                  <a:pt x="5000" y="10000"/>
                </a:lnTo>
                <a:lnTo>
                  <a:pt x="0" y="5000"/>
                </a:lnTo>
                <a:close/>
              </a:path>
            </a:pathLst>
          </a:cu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7" name="Flussdiagramm: Verzweigung 8">
            <a:extLst>
              <a:ext uri="{FF2B5EF4-FFF2-40B4-BE49-F238E27FC236}">
                <a16:creationId xmlns:a16="http://schemas.microsoft.com/office/drawing/2014/main" id="{B3F4BCD9-C487-4087-9406-ED40AE235D9A}"/>
              </a:ext>
            </a:extLst>
          </p:cNvPr>
          <p:cNvSpPr/>
          <p:nvPr/>
        </p:nvSpPr>
        <p:spPr>
          <a:xfrm>
            <a:off x="6657521" y="3327400"/>
            <a:ext cx="565150" cy="186690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5000 h 10000"/>
              <a:gd name="connsiteX1" fmla="*/ 5000 w 5000"/>
              <a:gd name="connsiteY1" fmla="*/ 0 h 10000"/>
              <a:gd name="connsiteX2" fmla="*/ 5000 w 5000"/>
              <a:gd name="connsiteY2" fmla="*/ 10000 h 10000"/>
              <a:gd name="connsiteX3" fmla="*/ 0 w 5000"/>
              <a:gd name="connsiteY3" fmla="*/ 5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5000"/>
                </a:moveTo>
                <a:lnTo>
                  <a:pt x="5000" y="0"/>
                </a:lnTo>
                <a:lnTo>
                  <a:pt x="5000" y="10000"/>
                </a:lnTo>
                <a:lnTo>
                  <a:pt x="0" y="5000"/>
                </a:lnTo>
                <a:close/>
              </a:path>
            </a:pathLst>
          </a:cu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8" name="Rechteck 7">
            <a:extLst>
              <a:ext uri="{FF2B5EF4-FFF2-40B4-BE49-F238E27FC236}">
                <a16:creationId xmlns:a16="http://schemas.microsoft.com/office/drawing/2014/main" id="{4ACF6715-F100-4437-81CA-5500E38B7B3C}"/>
              </a:ext>
            </a:extLst>
          </p:cNvPr>
          <p:cNvSpPr/>
          <p:nvPr/>
        </p:nvSpPr>
        <p:spPr>
          <a:xfrm>
            <a:off x="1306285" y="1597592"/>
            <a:ext cx="3663045" cy="451008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11" name="Rechteck 10">
            <a:extLst>
              <a:ext uri="{FF2B5EF4-FFF2-40B4-BE49-F238E27FC236}">
                <a16:creationId xmlns:a16="http://schemas.microsoft.com/office/drawing/2014/main" id="{AA7999F4-FB84-4AEA-8AE3-01213ABBE358}"/>
              </a:ext>
            </a:extLst>
          </p:cNvPr>
          <p:cNvSpPr/>
          <p:nvPr/>
        </p:nvSpPr>
        <p:spPr>
          <a:xfrm>
            <a:off x="4951822" y="5194300"/>
            <a:ext cx="737778" cy="91337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Tree>
    <p:extLst>
      <p:ext uri="{BB962C8B-B14F-4D97-AF65-F5344CB8AC3E}">
        <p14:creationId xmlns:p14="http://schemas.microsoft.com/office/powerpoint/2010/main" val="1798360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97D0E1-BD5F-4A43-8BED-C8833DA8D0BC}"/>
              </a:ext>
            </a:extLst>
          </p:cNvPr>
          <p:cNvSpPr>
            <a:spLocks noGrp="1"/>
          </p:cNvSpPr>
          <p:nvPr>
            <p:ph type="title"/>
          </p:nvPr>
        </p:nvSpPr>
        <p:spPr/>
        <p:txBody>
          <a:bodyPr/>
          <a:lstStyle/>
          <a:p>
            <a:r>
              <a:rPr lang="en-US" dirty="0"/>
              <a:t>Train Model</a:t>
            </a:r>
            <a:br>
              <a:rPr lang="en-US" dirty="0"/>
            </a:br>
            <a:endParaRPr lang="en-US" dirty="0"/>
          </a:p>
        </p:txBody>
      </p:sp>
      <p:sp>
        <p:nvSpPr>
          <p:cNvPr id="4" name="Textplatzhalter 3">
            <a:extLst>
              <a:ext uri="{FF2B5EF4-FFF2-40B4-BE49-F238E27FC236}">
                <a16:creationId xmlns:a16="http://schemas.microsoft.com/office/drawing/2014/main" id="{C04DAF09-1EEF-4E6A-9F09-A997563B0AFD}"/>
              </a:ext>
            </a:extLst>
          </p:cNvPr>
          <p:cNvSpPr>
            <a:spLocks noGrp="1"/>
          </p:cNvSpPr>
          <p:nvPr>
            <p:ph type="body" sz="quarter" idx="13"/>
          </p:nvPr>
        </p:nvSpPr>
        <p:spPr/>
        <p:txBody>
          <a:bodyPr/>
          <a:lstStyle/>
          <a:p>
            <a:endParaRPr lang="en-US"/>
          </a:p>
        </p:txBody>
      </p:sp>
      <p:pic>
        <p:nvPicPr>
          <p:cNvPr id="21506" name="Picture 2">
            <a:extLst>
              <a:ext uri="{FF2B5EF4-FFF2-40B4-BE49-F238E27FC236}">
                <a16:creationId xmlns:a16="http://schemas.microsoft.com/office/drawing/2014/main" id="{22206E66-C442-495E-A3D5-102AE1A4C68E}"/>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82951" y="2919972"/>
            <a:ext cx="5114925" cy="118185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F8528914-7A38-4993-A855-1D594F0E8F9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94126" y="2708275"/>
            <a:ext cx="5145449" cy="2561153"/>
          </a:xfrm>
          <a:prstGeom prst="rect">
            <a:avLst/>
          </a:prstGeom>
          <a:noFill/>
          <a:extLst>
            <a:ext uri="{909E8E84-426E-40DD-AFC4-6F175D3DCCD1}">
              <a14:hiddenFill xmlns:a14="http://schemas.microsoft.com/office/drawing/2010/main">
                <a:solidFill>
                  <a:srgbClr val="FFFFFF"/>
                </a:solidFill>
              </a14:hiddenFill>
            </a:ext>
          </a:extLst>
        </p:spPr>
      </p:pic>
      <p:sp>
        <p:nvSpPr>
          <p:cNvPr id="6" name="Pfeil: nach rechts 5">
            <a:extLst>
              <a:ext uri="{FF2B5EF4-FFF2-40B4-BE49-F238E27FC236}">
                <a16:creationId xmlns:a16="http://schemas.microsoft.com/office/drawing/2014/main" id="{CA4177F3-5830-4AF9-A2A5-16E77262EA18}"/>
              </a:ext>
            </a:extLst>
          </p:cNvPr>
          <p:cNvSpPr/>
          <p:nvPr/>
        </p:nvSpPr>
        <p:spPr>
          <a:xfrm>
            <a:off x="5798910" y="3429000"/>
            <a:ext cx="594179" cy="452061"/>
          </a:xfrm>
          <a:prstGeom prst="rightArrow">
            <a:avLst/>
          </a:prstGeom>
          <a:ln/>
        </p:spPr>
        <p:style>
          <a:lnRef idx="1">
            <a:schemeClr val="accent2"/>
          </a:lnRef>
          <a:fillRef idx="3">
            <a:schemeClr val="accent2"/>
          </a:fillRef>
          <a:effectRef idx="2">
            <a:schemeClr val="accent2"/>
          </a:effectRef>
          <a:fontRef idx="minor">
            <a:schemeClr val="lt1"/>
          </a:fontRef>
        </p:style>
        <p:txBody>
          <a:bodyPr lIns="180000" tIns="180000" rIns="180000" bIns="180000" rtlCol="0" anchor="t" anchorCtr="0"/>
          <a:lstStyle/>
          <a:p>
            <a:pPr algn="ctr">
              <a:lnSpc>
                <a:spcPct val="110000"/>
              </a:lnSpc>
            </a:pPr>
            <a:endParaRPr lang="en-US" dirty="0"/>
          </a:p>
        </p:txBody>
      </p:sp>
      <p:sp>
        <p:nvSpPr>
          <p:cNvPr id="7" name="Rechteck 6">
            <a:extLst>
              <a:ext uri="{FF2B5EF4-FFF2-40B4-BE49-F238E27FC236}">
                <a16:creationId xmlns:a16="http://schemas.microsoft.com/office/drawing/2014/main" id="{BB38EF64-A51E-4BAE-97AF-BDBC9EF117DF}"/>
              </a:ext>
            </a:extLst>
          </p:cNvPr>
          <p:cNvSpPr/>
          <p:nvPr/>
        </p:nvSpPr>
        <p:spPr>
          <a:xfrm>
            <a:off x="8490858" y="5391357"/>
            <a:ext cx="288028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algn="ctr"/>
            <a:r>
              <a:rPr lang="en-US" sz="2400" dirty="0">
                <a:latin typeface="Encode Sans"/>
              </a:rPr>
              <a:t>But what algorithm?</a:t>
            </a:r>
            <a:endParaRPr lang="en-US" sz="2400" dirty="0">
              <a:effectLst/>
            </a:endParaRPr>
          </a:p>
        </p:txBody>
      </p:sp>
    </p:spTree>
    <p:extLst>
      <p:ext uri="{BB962C8B-B14F-4D97-AF65-F5344CB8AC3E}">
        <p14:creationId xmlns:p14="http://schemas.microsoft.com/office/powerpoint/2010/main" val="28232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C8266F-DAF1-43D1-B082-64572A3D04DD}"/>
              </a:ext>
            </a:extLst>
          </p:cNvPr>
          <p:cNvSpPr>
            <a:spLocks noGrp="1"/>
          </p:cNvSpPr>
          <p:nvPr>
            <p:ph type="title"/>
          </p:nvPr>
        </p:nvSpPr>
        <p:spPr/>
        <p:txBody>
          <a:bodyPr/>
          <a:lstStyle/>
          <a:p>
            <a:r>
              <a:rPr lang="en-US" dirty="0"/>
              <a:t>The landscape of Machine Learning</a:t>
            </a:r>
            <a:br>
              <a:rPr lang="en-US" dirty="0"/>
            </a:br>
            <a:endParaRPr lang="en-US" dirty="0"/>
          </a:p>
        </p:txBody>
      </p:sp>
      <p:sp>
        <p:nvSpPr>
          <p:cNvPr id="4" name="Textplatzhalter 3">
            <a:extLst>
              <a:ext uri="{FF2B5EF4-FFF2-40B4-BE49-F238E27FC236}">
                <a16:creationId xmlns:a16="http://schemas.microsoft.com/office/drawing/2014/main" id="{E797FDA4-105F-471D-AEE2-205EA6A9DFB7}"/>
              </a:ext>
            </a:extLst>
          </p:cNvPr>
          <p:cNvSpPr>
            <a:spLocks noGrp="1"/>
          </p:cNvSpPr>
          <p:nvPr>
            <p:ph type="body" sz="quarter" idx="13"/>
          </p:nvPr>
        </p:nvSpPr>
        <p:spPr/>
        <p:txBody>
          <a:bodyPr/>
          <a:lstStyle/>
          <a:p>
            <a:endParaRPr lang="en-US" dirty="0"/>
          </a:p>
        </p:txBody>
      </p:sp>
      <p:pic>
        <p:nvPicPr>
          <p:cNvPr id="23554" name="Picture 2">
            <a:extLst>
              <a:ext uri="{FF2B5EF4-FFF2-40B4-BE49-F238E27FC236}">
                <a16:creationId xmlns:a16="http://schemas.microsoft.com/office/drawing/2014/main" id="{DC5329AF-19BB-481E-B0C8-AA3BD6B40725}"/>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11815" y="2104861"/>
            <a:ext cx="5995661" cy="40609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A1791B8-2075-4314-9170-8B7C4B4E7AD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60457" y="1705448"/>
            <a:ext cx="4881099" cy="44022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23A5CE2C-B4A9-4E78-8C1D-ADC47CF0BDB7}"/>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
          <a:stretch/>
        </p:blipFill>
        <p:spPr bwMode="auto">
          <a:xfrm>
            <a:off x="6560457" y="1705447"/>
            <a:ext cx="4881099" cy="4467487"/>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1811DC2D-8349-4D34-8D1F-FCDD9EC0941D}"/>
              </a:ext>
            </a:extLst>
          </p:cNvPr>
          <p:cNvSpPr/>
          <p:nvPr/>
        </p:nvSpPr>
        <p:spPr>
          <a:xfrm>
            <a:off x="3091543" y="2104861"/>
            <a:ext cx="3015933" cy="2728396"/>
          </a:xfrm>
          <a:prstGeom prst="rect">
            <a:avLst/>
          </a:prstGeom>
          <a:noFill/>
          <a:ln w="38100"/>
        </p:spPr>
        <p:style>
          <a:lnRef idx="2">
            <a:schemeClr val="accent3"/>
          </a:lnRef>
          <a:fillRef idx="1">
            <a:schemeClr val="lt1"/>
          </a:fillRef>
          <a:effectRef idx="0">
            <a:schemeClr val="accent3"/>
          </a:effectRef>
          <a:fontRef idx="minor">
            <a:schemeClr val="dk1"/>
          </a:fontRef>
        </p:style>
        <p:txBody>
          <a:bodyPr lIns="180000" tIns="180000" rIns="180000" bIns="180000" rtlCol="0" anchor="t" anchorCtr="0"/>
          <a:lstStyle/>
          <a:p>
            <a:pPr algn="ctr">
              <a:lnSpc>
                <a:spcPct val="110000"/>
              </a:lnSpc>
            </a:pPr>
            <a:endParaRPr lang="en-US" dirty="0"/>
          </a:p>
        </p:txBody>
      </p:sp>
      <p:pic>
        <p:nvPicPr>
          <p:cNvPr id="10" name="Picture 2">
            <a:extLst>
              <a:ext uri="{FF2B5EF4-FFF2-40B4-BE49-F238E27FC236}">
                <a16:creationId xmlns:a16="http://schemas.microsoft.com/office/drawing/2014/main" id="{A2712FD6-D69D-4053-B8F9-2F893F6D755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560456" y="2639240"/>
            <a:ext cx="4862287" cy="2992230"/>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F217F707-326F-48FC-A7BF-7F383CE9141C}"/>
              </a:ext>
            </a:extLst>
          </p:cNvPr>
          <p:cNvSpPr/>
          <p:nvPr/>
        </p:nvSpPr>
        <p:spPr>
          <a:xfrm>
            <a:off x="6560457" y="1705448"/>
            <a:ext cx="4881099" cy="4476759"/>
          </a:xfrm>
          <a:prstGeom prst="rect">
            <a:avLst/>
          </a:prstGeom>
          <a:noFill/>
          <a:ln w="38100"/>
        </p:spPr>
        <p:style>
          <a:lnRef idx="2">
            <a:schemeClr val="accent3"/>
          </a:lnRef>
          <a:fillRef idx="1">
            <a:schemeClr val="lt1"/>
          </a:fillRef>
          <a:effectRef idx="0">
            <a:schemeClr val="accent3"/>
          </a:effectRef>
          <a:fontRef idx="minor">
            <a:schemeClr val="dk1"/>
          </a:fontRef>
        </p:style>
        <p:txBody>
          <a:bodyPr lIns="180000" tIns="180000" rIns="180000" bIns="180000" rtlCol="0" anchor="t" anchorCtr="0"/>
          <a:lstStyle/>
          <a:p>
            <a:pPr algn="ctr">
              <a:lnSpc>
                <a:spcPct val="110000"/>
              </a:lnSpc>
            </a:pPr>
            <a:endParaRPr lang="en-US" dirty="0"/>
          </a:p>
        </p:txBody>
      </p:sp>
      <p:sp>
        <p:nvSpPr>
          <p:cNvPr id="11" name="Rechteck 10">
            <a:extLst>
              <a:ext uri="{FF2B5EF4-FFF2-40B4-BE49-F238E27FC236}">
                <a16:creationId xmlns:a16="http://schemas.microsoft.com/office/drawing/2014/main" id="{A20A9FB6-E0C0-47A8-995F-82EBF1DE8C97}"/>
              </a:ext>
            </a:extLst>
          </p:cNvPr>
          <p:cNvSpPr/>
          <p:nvPr/>
        </p:nvSpPr>
        <p:spPr>
          <a:xfrm>
            <a:off x="382951" y="6181815"/>
            <a:ext cx="5457415" cy="646331"/>
          </a:xfrm>
          <a:prstGeom prst="rect">
            <a:avLst/>
          </a:prstGeom>
        </p:spPr>
        <p:txBody>
          <a:bodyPr wrap="square">
            <a:spAutoFit/>
          </a:bodyPr>
          <a:lstStyle/>
          <a:p>
            <a:r>
              <a:rPr lang="en-US" sz="1200" dirty="0">
                <a:solidFill>
                  <a:schemeClr val="bg2"/>
                </a:solidFill>
              </a:rPr>
              <a:t>Source: Towards Data Science</a:t>
            </a:r>
          </a:p>
          <a:p>
            <a:r>
              <a:rPr lang="en-US" sz="1200" dirty="0">
                <a:solidFill>
                  <a:schemeClr val="bg2"/>
                </a:solidFill>
              </a:rPr>
              <a:t>Read further: https://litslink.com/blog/an-introduction-to-machine-learning-algorithms</a:t>
            </a:r>
          </a:p>
        </p:txBody>
      </p:sp>
    </p:spTree>
    <p:extLst>
      <p:ext uri="{BB962C8B-B14F-4D97-AF65-F5344CB8AC3E}">
        <p14:creationId xmlns:p14="http://schemas.microsoft.com/office/powerpoint/2010/main" val="317096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3.54167E-6 2.96296E-6 L -0.24739 0.01898 " pathEditMode="relative" rAng="0" ptsTypes="AA">
                                      <p:cBhvr>
                                        <p:cTn id="14" dur="2000" fill="hold"/>
                                        <p:tgtEl>
                                          <p:spTgt spid="5"/>
                                        </p:tgtEl>
                                        <p:attrNameLst>
                                          <p:attrName>ppt_x</p:attrName>
                                          <p:attrName>ppt_y</p:attrName>
                                        </p:attrNameLst>
                                      </p:cBhvr>
                                      <p:rCtr x="-12370" y="949"/>
                                    </p:animMotion>
                                  </p:childTnLst>
                                </p:cTn>
                              </p:par>
                              <p:par>
                                <p:cTn id="15" presetID="10" presetClass="entr" presetSubtype="0" fill="hold" nodeType="withEffect">
                                  <p:stCondLst>
                                    <p:cond delay="19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24739 0.01898 L -0.12369 0.28356 " pathEditMode="relative" rAng="0" ptsTypes="AA">
                                      <p:cBhvr>
                                        <p:cTn id="24" dur="2000" fill="hold"/>
                                        <p:tgtEl>
                                          <p:spTgt spid="5"/>
                                        </p:tgtEl>
                                        <p:attrNameLst>
                                          <p:attrName>ppt_x</p:attrName>
                                          <p:attrName>ppt_y</p:attrName>
                                        </p:attrNameLst>
                                      </p:cBhvr>
                                      <p:rCtr x="6185" y="13218"/>
                                    </p:animMotion>
                                  </p:childTnLst>
                                </p:cTn>
                              </p:par>
                              <p:par>
                                <p:cTn id="25" presetID="10" presetClass="exit" presetSubtype="0" fill="hold"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19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C25AA8-9ECD-489A-BD61-DF0CFAA78A3E}"/>
              </a:ext>
            </a:extLst>
          </p:cNvPr>
          <p:cNvSpPr>
            <a:spLocks noGrp="1"/>
          </p:cNvSpPr>
          <p:nvPr>
            <p:ph type="title"/>
          </p:nvPr>
        </p:nvSpPr>
        <p:spPr/>
        <p:txBody>
          <a:bodyPr/>
          <a:lstStyle/>
          <a:p>
            <a:r>
              <a:rPr lang="en-US" dirty="0"/>
              <a:t>The landscape of Machine Learning</a:t>
            </a:r>
          </a:p>
        </p:txBody>
      </p:sp>
      <p:sp>
        <p:nvSpPr>
          <p:cNvPr id="4" name="Textplatzhalter 3">
            <a:extLst>
              <a:ext uri="{FF2B5EF4-FFF2-40B4-BE49-F238E27FC236}">
                <a16:creationId xmlns:a16="http://schemas.microsoft.com/office/drawing/2014/main" id="{3E52F23E-1BED-4BEB-A608-00D726FF4C19}"/>
              </a:ext>
            </a:extLst>
          </p:cNvPr>
          <p:cNvSpPr>
            <a:spLocks noGrp="1"/>
          </p:cNvSpPr>
          <p:nvPr>
            <p:ph type="body" sz="quarter" idx="13"/>
          </p:nvPr>
        </p:nvSpPr>
        <p:spPr/>
        <p:txBody>
          <a:bodyPr/>
          <a:lstStyle/>
          <a:p>
            <a:r>
              <a:rPr lang="en-US" dirty="0"/>
              <a:t>Common algorithms</a:t>
            </a:r>
            <a:br>
              <a:rPr lang="en-US" dirty="0"/>
            </a:br>
            <a:endParaRPr lang="en-US" dirty="0"/>
          </a:p>
        </p:txBody>
      </p:sp>
      <p:pic>
        <p:nvPicPr>
          <p:cNvPr id="24578" name="Picture 2">
            <a:extLst>
              <a:ext uri="{FF2B5EF4-FFF2-40B4-BE49-F238E27FC236}">
                <a16:creationId xmlns:a16="http://schemas.microsoft.com/office/drawing/2014/main" id="{C332C5F2-ACC6-40C2-9F65-A529D9CB5CAB}"/>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098674" y="1655763"/>
            <a:ext cx="9994652"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950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4F7D-8EB5-7245-A431-FEB728A056CD}"/>
              </a:ext>
            </a:extLst>
          </p:cNvPr>
          <p:cNvSpPr>
            <a:spLocks noGrp="1"/>
          </p:cNvSpPr>
          <p:nvPr>
            <p:ph type="title"/>
          </p:nvPr>
        </p:nvSpPr>
        <p:spPr/>
        <p:txBody>
          <a:bodyPr/>
          <a:lstStyle/>
          <a:p>
            <a:r>
              <a:rPr lang="en-DE" dirty="0"/>
              <a:t>L</a:t>
            </a:r>
            <a:r>
              <a:rPr lang="en-GB" dirty="0" err="1"/>
              <a:t>i</a:t>
            </a:r>
            <a:r>
              <a:rPr lang="en-DE" dirty="0"/>
              <a:t>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9AA730-4707-1C48-BA56-F5288E0AC96B}"/>
                  </a:ext>
                </a:extLst>
              </p:cNvPr>
              <p:cNvSpPr>
                <a:spLocks noGrp="1"/>
              </p:cNvSpPr>
              <p:nvPr>
                <p:ph idx="1"/>
              </p:nvPr>
            </p:nvSpPr>
            <p:spPr/>
            <p:txBody>
              <a:bodyPr/>
              <a:lstStyle/>
              <a:p>
                <a:r>
                  <a:rPr lang="en-DE" sz="1600" dirty="0"/>
                  <a:t>We have a collection of labeled examples </a:t>
                </a:r>
                <a14:m>
                  <m:oMath xmlns:m="http://schemas.openxmlformats.org/officeDocument/2006/math">
                    <m:sSubSup>
                      <m:sSubSupPr>
                        <m:ctrlPr>
                          <a:rPr lang="en-DE" sz="1600" i="1" dirty="0" smtClean="0">
                            <a:latin typeface="Cambria Math" panose="02040503050406030204" pitchFamily="18" charset="0"/>
                          </a:rPr>
                        </m:ctrlPr>
                      </m:sSubSupPr>
                      <m:e>
                        <m:d>
                          <m:dPr>
                            <m:begChr m:val="{"/>
                            <m:endChr m:val="}"/>
                            <m:ctrlPr>
                              <a:rPr lang="en-DE" sz="1600" i="1" dirty="0" smtClean="0">
                                <a:latin typeface="Cambria Math" panose="02040503050406030204" pitchFamily="18" charset="0"/>
                              </a:rPr>
                            </m:ctrlPr>
                          </m:dPr>
                          <m:e>
                            <m:d>
                              <m:dPr>
                                <m:ctrlPr>
                                  <a:rPr lang="en-DE" sz="1600" i="1" dirty="0" smtClean="0">
                                    <a:latin typeface="Cambria Math" panose="02040503050406030204" pitchFamily="18" charset="0"/>
                                  </a:rPr>
                                </m:ctrlPr>
                              </m:dPr>
                              <m:e>
                                <m:sSub>
                                  <m:sSubPr>
                                    <m:ctrlPr>
                                      <a:rPr lang="en-DE" sz="1600" i="1" dirty="0" smtClean="0">
                                        <a:latin typeface="Cambria Math" panose="02040503050406030204" pitchFamily="18" charset="0"/>
                                      </a:rPr>
                                    </m:ctrlPr>
                                  </m:sSubPr>
                                  <m:e>
                                    <m:r>
                                      <a:rPr lang="en-DE" sz="1600" i="1" dirty="0" smtClean="0">
                                        <a:latin typeface="Cambria Math" panose="02040503050406030204" pitchFamily="18" charset="0"/>
                                      </a:rPr>
                                      <m:t>𝑥</m:t>
                                    </m:r>
                                  </m:e>
                                  <m:sub>
                                    <m:r>
                                      <a:rPr lang="en-DE" sz="1600" i="1" dirty="0" smtClean="0">
                                        <a:latin typeface="Cambria Math" panose="02040503050406030204" pitchFamily="18" charset="0"/>
                                      </a:rPr>
                                      <m:t>𝑖</m:t>
                                    </m:r>
                                  </m:sub>
                                </m:sSub>
                                <m:r>
                                  <a:rPr lang="en-DE" sz="1600" i="1" dirty="0" smtClean="0">
                                    <a:latin typeface="Cambria Math" panose="02040503050406030204" pitchFamily="18" charset="0"/>
                                  </a:rPr>
                                  <m:t>, </m:t>
                                </m:r>
                                <m:sSub>
                                  <m:sSubPr>
                                    <m:ctrlPr>
                                      <a:rPr lang="en-DE" sz="1600" i="1" dirty="0" smtClean="0">
                                        <a:latin typeface="Cambria Math" panose="02040503050406030204" pitchFamily="18" charset="0"/>
                                      </a:rPr>
                                    </m:ctrlPr>
                                  </m:sSubPr>
                                  <m:e>
                                    <m:r>
                                      <a:rPr lang="en-DE" sz="1600" i="1" dirty="0" smtClean="0">
                                        <a:latin typeface="Cambria Math" panose="02040503050406030204" pitchFamily="18" charset="0"/>
                                      </a:rPr>
                                      <m:t>𝑦</m:t>
                                    </m:r>
                                  </m:e>
                                  <m:sub>
                                    <m:r>
                                      <a:rPr lang="en-DE" sz="1600" i="1" dirty="0" smtClean="0">
                                        <a:latin typeface="Cambria Math" panose="02040503050406030204" pitchFamily="18" charset="0"/>
                                      </a:rPr>
                                      <m:t>𝑖</m:t>
                                    </m:r>
                                  </m:sub>
                                </m:sSub>
                              </m:e>
                            </m:d>
                          </m:e>
                        </m:d>
                      </m:e>
                      <m:sub>
                        <m:r>
                          <a:rPr lang="en-DE" sz="1600" i="1" dirty="0" smtClean="0">
                            <a:latin typeface="Cambria Math" panose="02040503050406030204" pitchFamily="18" charset="0"/>
                          </a:rPr>
                          <m:t>𝑖</m:t>
                        </m:r>
                        <m:r>
                          <a:rPr lang="de-DE" sz="1600" b="0" i="1" dirty="0" smtClean="0">
                            <a:latin typeface="Cambria Math" panose="02040503050406030204" pitchFamily="18" charset="0"/>
                          </a:rPr>
                          <m:t>=1</m:t>
                        </m:r>
                      </m:sub>
                      <m:sup>
                        <m:r>
                          <a:rPr lang="de-DE" sz="1600" b="0" i="1" dirty="0" smtClean="0">
                            <a:latin typeface="Cambria Math" panose="02040503050406030204" pitchFamily="18" charset="0"/>
                          </a:rPr>
                          <m:t>𝑁</m:t>
                        </m:r>
                      </m:sup>
                    </m:sSubSup>
                    <m:r>
                      <a:rPr lang="de-DE" sz="1600" b="0" i="0" dirty="0" smtClean="0">
                        <a:latin typeface="Cambria Math" panose="02040503050406030204" pitchFamily="18" charset="0"/>
                      </a:rPr>
                      <m:t>, </m:t>
                    </m:r>
                  </m:oMath>
                </a14:m>
                <a:r>
                  <a:rPr lang="de-DE" sz="1600" b="0" i="0" dirty="0">
                    <a:latin typeface="+mj-lt"/>
                  </a:rPr>
                  <a:t>where </a:t>
                </a:r>
                <a14:m>
                  <m:oMath xmlns:m="http://schemas.openxmlformats.org/officeDocument/2006/math">
                    <m:r>
                      <a:rPr lang="en-DE" sz="1600" i="1" dirty="0" smtClean="0">
                        <a:latin typeface="Cambria Math" panose="02040503050406030204" pitchFamily="18" charset="0"/>
                      </a:rPr>
                      <m:t>𝑁</m:t>
                    </m:r>
                  </m:oMath>
                </a14:m>
                <a:r>
                  <a:rPr lang="en-DE" sz="1600" dirty="0"/>
                  <a:t> is the size of the collection, </a:t>
                </a:r>
                <a14:m>
                  <m:oMath xmlns:m="http://schemas.openxmlformats.org/officeDocument/2006/math">
                    <m:sSub>
                      <m:sSubPr>
                        <m:ctrlPr>
                          <a:rPr lang="de-DE" sz="1600" b="0" i="1" dirty="0" smtClean="0">
                            <a:latin typeface="Cambria Math" panose="02040503050406030204" pitchFamily="18" charset="0"/>
                          </a:rPr>
                        </m:ctrlPr>
                      </m:sSubPr>
                      <m:e>
                        <m:r>
                          <a:rPr lang="de-DE" sz="1600" b="0" i="1" dirty="0" smtClean="0">
                            <a:latin typeface="Cambria Math" panose="02040503050406030204" pitchFamily="18" charset="0"/>
                          </a:rPr>
                          <m:t>𝑥</m:t>
                        </m:r>
                      </m:e>
                      <m:sub>
                        <m:r>
                          <a:rPr lang="de-DE" sz="1600" b="0" i="1" dirty="0" smtClean="0">
                            <a:latin typeface="Cambria Math" panose="02040503050406030204" pitchFamily="18" charset="0"/>
                          </a:rPr>
                          <m:t>𝑖</m:t>
                        </m:r>
                      </m:sub>
                    </m:sSub>
                    <m:r>
                      <a:rPr lang="en-DE" sz="1600" i="1" dirty="0" smtClean="0">
                        <a:latin typeface="Cambria Math" panose="02040503050406030204" pitchFamily="18" charset="0"/>
                      </a:rPr>
                      <m:t> </m:t>
                    </m:r>
                  </m:oMath>
                </a14:m>
                <a:r>
                  <a:rPr lang="en-DE" sz="1600" dirty="0"/>
                  <a:t>is the </a:t>
                </a:r>
                <a14:m>
                  <m:oMath xmlns:m="http://schemas.openxmlformats.org/officeDocument/2006/math">
                    <m:r>
                      <a:rPr lang="en-DE" sz="1600" i="1" dirty="0" smtClean="0">
                        <a:latin typeface="Cambria Math" panose="02040503050406030204" pitchFamily="18" charset="0"/>
                      </a:rPr>
                      <m:t>𝐷</m:t>
                    </m:r>
                  </m:oMath>
                </a14:m>
                <a:r>
                  <a:rPr lang="en-DE" sz="1600" dirty="0"/>
                  <a:t>-dimensional feature vector of example </a:t>
                </a:r>
                <a14:m>
                  <m:oMath xmlns:m="http://schemas.openxmlformats.org/officeDocument/2006/math">
                    <m:r>
                      <a:rPr lang="en-DE" sz="1600" i="1" dirty="0" smtClean="0">
                        <a:latin typeface="Cambria Math" panose="02040503050406030204" pitchFamily="18" charset="0"/>
                      </a:rPr>
                      <m:t>𝑖</m:t>
                    </m:r>
                    <m:r>
                      <a:rPr lang="en-DE" sz="1600" i="1" dirty="0" smtClean="0">
                        <a:latin typeface="Cambria Math" panose="02040503050406030204" pitchFamily="18" charset="0"/>
                      </a:rPr>
                      <m:t>=1,…,</m:t>
                    </m:r>
                    <m:r>
                      <a:rPr lang="en-DE" sz="1600" i="1" dirty="0" smtClean="0">
                        <a:latin typeface="Cambria Math" panose="02040503050406030204" pitchFamily="18" charset="0"/>
                      </a:rPr>
                      <m:t>𝑁</m:t>
                    </m:r>
                  </m:oMath>
                </a14:m>
                <a:r>
                  <a:rPr lang="en-DE" sz="1600" dirty="0"/>
                  <a:t>, </a:t>
                </a:r>
                <a14:m>
                  <m:oMath xmlns:m="http://schemas.openxmlformats.org/officeDocument/2006/math">
                    <m:sSub>
                      <m:sSubPr>
                        <m:ctrlPr>
                          <a:rPr lang="en-DE" sz="1600" i="1" dirty="0" smtClean="0">
                            <a:latin typeface="Cambria Math" panose="02040503050406030204" pitchFamily="18" charset="0"/>
                          </a:rPr>
                        </m:ctrlPr>
                      </m:sSubPr>
                      <m:e>
                        <m:r>
                          <a:rPr lang="en-DE" sz="1600" i="1" dirty="0" smtClean="0">
                            <a:latin typeface="Cambria Math" panose="02040503050406030204" pitchFamily="18" charset="0"/>
                          </a:rPr>
                          <m:t>𝑦</m:t>
                        </m:r>
                      </m:e>
                      <m:sub>
                        <m:r>
                          <a:rPr lang="en-DE" sz="1600" i="1" dirty="0" smtClean="0">
                            <a:latin typeface="Cambria Math" panose="02040503050406030204" pitchFamily="18" charset="0"/>
                          </a:rPr>
                          <m:t>𝑖</m:t>
                        </m:r>
                      </m:sub>
                    </m:sSub>
                  </m:oMath>
                </a14:m>
                <a:r>
                  <a:rPr lang="en-DE" sz="1600" dirty="0"/>
                  <a:t> is a real-valued target and every feature </a:t>
                </a:r>
                <a14:m>
                  <m:oMath xmlns:m="http://schemas.openxmlformats.org/officeDocument/2006/math">
                    <m:sSubSup>
                      <m:sSubSupPr>
                        <m:ctrlPr>
                          <a:rPr lang="en-DE" sz="1600" i="1" dirty="0" smtClean="0">
                            <a:latin typeface="Cambria Math" panose="02040503050406030204" pitchFamily="18" charset="0"/>
                          </a:rPr>
                        </m:ctrlPr>
                      </m:sSubSupPr>
                      <m:e>
                        <m:r>
                          <a:rPr lang="en-DE" sz="1600" i="1" dirty="0" smtClean="0">
                            <a:latin typeface="Cambria Math" panose="02040503050406030204" pitchFamily="18" charset="0"/>
                          </a:rPr>
                          <m:t>𝑥</m:t>
                        </m:r>
                      </m:e>
                      <m:sub>
                        <m:r>
                          <a:rPr lang="en-DE" sz="1600" i="1" dirty="0" smtClean="0">
                            <a:latin typeface="Cambria Math" panose="02040503050406030204" pitchFamily="18" charset="0"/>
                          </a:rPr>
                          <m:t>𝑖</m:t>
                        </m:r>
                      </m:sub>
                      <m:sup>
                        <m:r>
                          <a:rPr lang="de-DE" sz="1600" b="0" i="1" dirty="0" smtClean="0">
                            <a:latin typeface="Cambria Math" panose="02040503050406030204" pitchFamily="18" charset="0"/>
                          </a:rPr>
                          <m:t>(</m:t>
                        </m:r>
                        <m:r>
                          <a:rPr lang="en-DE" sz="1600" i="1" dirty="0" smtClean="0">
                            <a:latin typeface="Cambria Math" panose="02040503050406030204" pitchFamily="18" charset="0"/>
                          </a:rPr>
                          <m:t>𝑗</m:t>
                        </m:r>
                        <m:r>
                          <a:rPr lang="de-DE" sz="1600" b="0" i="1" dirty="0" smtClean="0">
                            <a:latin typeface="Cambria Math" panose="02040503050406030204" pitchFamily="18" charset="0"/>
                          </a:rPr>
                          <m:t>)</m:t>
                        </m:r>
                      </m:sup>
                    </m:sSubSup>
                    <m:r>
                      <a:rPr lang="en-DE" sz="1600" i="1" dirty="0" smtClean="0">
                        <a:latin typeface="Cambria Math" panose="02040503050406030204" pitchFamily="18" charset="0"/>
                      </a:rPr>
                      <m:t>, </m:t>
                    </m:r>
                    <m:r>
                      <a:rPr lang="en-DE" sz="1600" i="1" dirty="0" smtClean="0">
                        <a:latin typeface="Cambria Math" panose="02040503050406030204" pitchFamily="18" charset="0"/>
                      </a:rPr>
                      <m:t>𝑗</m:t>
                    </m:r>
                    <m:r>
                      <a:rPr lang="en-DE" sz="1600" i="1" dirty="0" smtClean="0">
                        <a:latin typeface="Cambria Math" panose="02040503050406030204" pitchFamily="18" charset="0"/>
                      </a:rPr>
                      <m:t>=1,…,</m:t>
                    </m:r>
                    <m:r>
                      <a:rPr lang="en-DE" sz="1600" i="1" dirty="0" smtClean="0">
                        <a:latin typeface="Cambria Math" panose="02040503050406030204" pitchFamily="18" charset="0"/>
                      </a:rPr>
                      <m:t>𝐷</m:t>
                    </m:r>
                  </m:oMath>
                </a14:m>
                <a:r>
                  <a:rPr lang="en-DE" sz="1600" dirty="0"/>
                  <a:t>, is also a real number.</a:t>
                </a:r>
              </a:p>
              <a:p>
                <a:r>
                  <a:rPr lang="en-DE" sz="1600" dirty="0"/>
                  <a:t>We want to build a model </a:t>
                </a:r>
                <a14:m>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𝑤</m:t>
                        </m:r>
                        <m:r>
                          <a:rPr lang="de-DE" sz="1600" b="0" i="1" smtClean="0">
                            <a:latin typeface="Cambria Math" panose="02040503050406030204" pitchFamily="18" charset="0"/>
                          </a:rPr>
                          <m:t>,</m:t>
                        </m:r>
                        <m:r>
                          <a:rPr lang="de-DE" sz="1600" b="0" i="1" smtClean="0">
                            <a:latin typeface="Cambria Math" panose="02040503050406030204" pitchFamily="18" charset="0"/>
                          </a:rPr>
                          <m:t>𝑏</m:t>
                        </m:r>
                      </m:sub>
                    </m:sSub>
                    <m:d>
                      <m:dPr>
                        <m:ctrlPr>
                          <a:rPr lang="de-DE" sz="1600" b="0" i="1" smtClean="0">
                            <a:latin typeface="Cambria Math" panose="02040503050406030204" pitchFamily="18" charset="0"/>
                          </a:rPr>
                        </m:ctrlPr>
                      </m:dPr>
                      <m:e>
                        <m:r>
                          <a:rPr lang="de-DE" sz="1600" b="0" i="1" smtClean="0">
                            <a:latin typeface="Cambria Math" panose="02040503050406030204" pitchFamily="18" charset="0"/>
                          </a:rPr>
                          <m:t>𝑥</m:t>
                        </m:r>
                      </m:e>
                    </m:d>
                    <m:r>
                      <a:rPr lang="de-DE" sz="1600" b="0" i="1" smtClean="0">
                        <a:latin typeface="Cambria Math" panose="02040503050406030204" pitchFamily="18" charset="0"/>
                      </a:rPr>
                      <m:t> </m:t>
                    </m:r>
                  </m:oMath>
                </a14:m>
                <a:r>
                  <a:rPr lang="en-DE" sz="1600" dirty="0"/>
                  <a:t>as a linear combination of features of example </a:t>
                </a:r>
                <a14:m>
                  <m:oMath xmlns:m="http://schemas.openxmlformats.org/officeDocument/2006/math">
                    <m:r>
                      <a:rPr lang="de-DE" sz="1600" b="0" i="1" smtClean="0">
                        <a:latin typeface="Cambria Math" panose="02040503050406030204" pitchFamily="18" charset="0"/>
                      </a:rPr>
                      <m:t>𝑥</m:t>
                    </m:r>
                    <m:r>
                      <a:rPr lang="de-DE" sz="1600" b="0" i="1" smtClean="0">
                        <a:latin typeface="Cambria Math" panose="02040503050406030204" pitchFamily="18" charset="0"/>
                      </a:rPr>
                      <m:t>:</m:t>
                    </m:r>
                  </m:oMath>
                </a14:m>
                <a:br>
                  <a:rPr lang="de-DE" sz="1600" b="0" dirty="0"/>
                </a:br>
                <a14:m>
                  <m:oMath xmlns:m="http://schemas.openxmlformats.org/officeDocument/2006/math">
                    <m:sSub>
                      <m:sSubPr>
                        <m:ctrlPr>
                          <a:rPr lang="de-DE" sz="1600" i="1">
                            <a:latin typeface="Cambria Math" panose="02040503050406030204" pitchFamily="18" charset="0"/>
                          </a:rPr>
                        </m:ctrlPr>
                      </m:sSubPr>
                      <m:e>
                        <m:r>
                          <a:rPr lang="de-DE" sz="1600" i="1">
                            <a:latin typeface="Cambria Math" panose="02040503050406030204" pitchFamily="18" charset="0"/>
                          </a:rPr>
                          <m:t>𝑓</m:t>
                        </m:r>
                      </m:e>
                      <m:sub>
                        <m:r>
                          <a:rPr lang="de-DE" sz="1600" i="1">
                            <a:latin typeface="Cambria Math" panose="02040503050406030204" pitchFamily="18" charset="0"/>
                          </a:rPr>
                          <m:t>𝑤</m:t>
                        </m:r>
                        <m:r>
                          <a:rPr lang="de-DE" sz="1600" i="1">
                            <a:latin typeface="Cambria Math" panose="02040503050406030204" pitchFamily="18" charset="0"/>
                          </a:rPr>
                          <m:t>,</m:t>
                        </m:r>
                        <m:r>
                          <a:rPr lang="de-DE" sz="1600" i="1">
                            <a:latin typeface="Cambria Math" panose="02040503050406030204" pitchFamily="18" charset="0"/>
                          </a:rPr>
                          <m:t>𝑏</m:t>
                        </m:r>
                      </m:sub>
                    </m:sSub>
                    <m:d>
                      <m:dPr>
                        <m:ctrlPr>
                          <a:rPr lang="de-DE" sz="1600" i="1">
                            <a:latin typeface="Cambria Math" panose="02040503050406030204" pitchFamily="18" charset="0"/>
                          </a:rPr>
                        </m:ctrlPr>
                      </m:dPr>
                      <m:e>
                        <m:r>
                          <a:rPr lang="de-DE" sz="1600" i="1">
                            <a:latin typeface="Cambria Math" panose="02040503050406030204" pitchFamily="18" charset="0"/>
                          </a:rPr>
                          <m:t>𝑥</m:t>
                        </m:r>
                      </m:e>
                    </m:d>
                    <m:r>
                      <a:rPr lang="de-DE" sz="1600" i="1">
                        <a:latin typeface="Cambria Math" panose="02040503050406030204" pitchFamily="18" charset="0"/>
                      </a:rPr>
                      <m:t>=</m:t>
                    </m:r>
                    <m:r>
                      <a:rPr lang="de-DE" sz="1600" i="1">
                        <a:latin typeface="Cambria Math" panose="02040503050406030204" pitchFamily="18" charset="0"/>
                      </a:rPr>
                      <m:t>𝑤𝑥</m:t>
                    </m:r>
                    <m:r>
                      <a:rPr lang="de-DE" sz="1600" i="1">
                        <a:latin typeface="Cambria Math" panose="02040503050406030204" pitchFamily="18" charset="0"/>
                      </a:rPr>
                      <m:t>+</m:t>
                    </m:r>
                    <m:r>
                      <a:rPr lang="de-DE" sz="1600" i="1">
                        <a:latin typeface="Cambria Math" panose="02040503050406030204" pitchFamily="18" charset="0"/>
                      </a:rPr>
                      <m:t>𝑏</m:t>
                    </m:r>
                  </m:oMath>
                </a14:m>
                <a:br>
                  <a:rPr lang="de-DE" sz="1600" b="0" dirty="0"/>
                </a:br>
                <a:r>
                  <a:rPr lang="de-DE" sz="1600" b="0" dirty="0" err="1"/>
                  <a:t>where</a:t>
                </a:r>
                <a:r>
                  <a:rPr lang="de-DE" sz="1600" b="0" dirty="0"/>
                  <a:t> </a:t>
                </a:r>
                <a14:m>
                  <m:oMath xmlns:m="http://schemas.openxmlformats.org/officeDocument/2006/math">
                    <m:r>
                      <a:rPr lang="de-DE" sz="1600" b="0" i="1" smtClean="0">
                        <a:latin typeface="Cambria Math" panose="02040503050406030204" pitchFamily="18" charset="0"/>
                      </a:rPr>
                      <m:t>𝑤</m:t>
                    </m:r>
                  </m:oMath>
                </a14:m>
                <a:r>
                  <a:rPr lang="de-DE" sz="1600" b="0" dirty="0"/>
                  <a:t> </a:t>
                </a:r>
                <a:r>
                  <a:rPr lang="de-DE" sz="1600" b="0" dirty="0" err="1"/>
                  <a:t>is</a:t>
                </a:r>
                <a:r>
                  <a:rPr lang="de-DE" sz="1600" b="0" dirty="0"/>
                  <a:t> a </a:t>
                </a:r>
                <a14:m>
                  <m:oMath xmlns:m="http://schemas.openxmlformats.org/officeDocument/2006/math">
                    <m:r>
                      <a:rPr lang="de-DE" sz="1600" b="0" i="1" smtClean="0">
                        <a:latin typeface="Cambria Math" panose="02040503050406030204" pitchFamily="18" charset="0"/>
                      </a:rPr>
                      <m:t>𝐷</m:t>
                    </m:r>
                  </m:oMath>
                </a14:m>
                <a:r>
                  <a:rPr lang="de-DE" sz="1600" b="0" dirty="0"/>
                  <a:t>-dimensional </a:t>
                </a:r>
                <a:r>
                  <a:rPr lang="de-DE" sz="1600" b="0" dirty="0" err="1"/>
                  <a:t>vector</a:t>
                </a:r>
                <a:r>
                  <a:rPr lang="de-DE" sz="1600" b="0" dirty="0"/>
                  <a:t> </a:t>
                </a:r>
                <a:r>
                  <a:rPr lang="de-DE" sz="1600" b="0" dirty="0" err="1"/>
                  <a:t>of</a:t>
                </a:r>
                <a:r>
                  <a:rPr lang="de-DE" sz="1600" b="0" dirty="0"/>
                  <a:t> </a:t>
                </a:r>
                <a:r>
                  <a:rPr lang="de-DE" sz="1600" b="0" dirty="0" err="1"/>
                  <a:t>parameters</a:t>
                </a:r>
                <a:r>
                  <a:rPr lang="de-DE" sz="1600" b="0" dirty="0"/>
                  <a:t> </a:t>
                </a:r>
                <a:r>
                  <a:rPr lang="de-DE" sz="1600" b="0" dirty="0" err="1"/>
                  <a:t>and</a:t>
                </a:r>
                <a:r>
                  <a:rPr lang="de-DE" sz="1600" b="0" dirty="0"/>
                  <a:t> </a:t>
                </a:r>
                <a14:m>
                  <m:oMath xmlns:m="http://schemas.openxmlformats.org/officeDocument/2006/math">
                    <m:r>
                      <a:rPr lang="de-DE" sz="1600" b="0" i="1" smtClean="0">
                        <a:latin typeface="Cambria Math" panose="02040503050406030204" pitchFamily="18" charset="0"/>
                      </a:rPr>
                      <m:t>𝑏</m:t>
                    </m:r>
                  </m:oMath>
                </a14:m>
                <a:r>
                  <a:rPr lang="de-DE" sz="1600" b="0" dirty="0"/>
                  <a:t> </a:t>
                </a:r>
                <a:r>
                  <a:rPr lang="de-DE" sz="1600" b="0" dirty="0" err="1"/>
                  <a:t>is</a:t>
                </a:r>
                <a:r>
                  <a:rPr lang="de-DE" sz="1600" b="0" dirty="0"/>
                  <a:t> a real </a:t>
                </a:r>
                <a:r>
                  <a:rPr lang="de-DE" sz="1600" b="0" dirty="0" err="1"/>
                  <a:t>number</a:t>
                </a:r>
                <a:r>
                  <a:rPr lang="de-DE" sz="1600" b="0" dirty="0"/>
                  <a:t>. </a:t>
                </a:r>
              </a:p>
              <a:p>
                <a:r>
                  <a:rPr lang="de-DE" sz="1600" dirty="0" err="1"/>
                  <a:t>We</a:t>
                </a:r>
                <a:r>
                  <a:rPr lang="de-DE" sz="1600" dirty="0"/>
                  <a:t> will </a:t>
                </a:r>
                <a:r>
                  <a:rPr lang="de-DE" sz="1600" dirty="0" err="1"/>
                  <a:t>use</a:t>
                </a:r>
                <a:r>
                  <a:rPr lang="de-DE" sz="1600" dirty="0"/>
                  <a:t> </a:t>
                </a:r>
                <a:r>
                  <a:rPr lang="de-DE" sz="1600" dirty="0" err="1"/>
                  <a:t>the</a:t>
                </a:r>
                <a:r>
                  <a:rPr lang="de-DE" sz="1600" dirty="0"/>
                  <a:t> </a:t>
                </a:r>
                <a:r>
                  <a:rPr lang="de-DE" sz="1600" dirty="0" err="1"/>
                  <a:t>model</a:t>
                </a:r>
                <a:r>
                  <a:rPr lang="de-DE" sz="1600" dirty="0"/>
                  <a:t> </a:t>
                </a:r>
                <a:r>
                  <a:rPr lang="de-DE" sz="1600" dirty="0" err="1"/>
                  <a:t>to</a:t>
                </a:r>
                <a:r>
                  <a:rPr lang="de-DE" sz="1600" dirty="0"/>
                  <a:t> </a:t>
                </a:r>
                <a:r>
                  <a:rPr lang="de-DE" sz="1600" dirty="0" err="1"/>
                  <a:t>predict</a:t>
                </a:r>
                <a:r>
                  <a:rPr lang="de-DE" sz="1600" dirty="0"/>
                  <a:t> </a:t>
                </a:r>
                <a:r>
                  <a:rPr lang="de-DE" sz="1600" dirty="0" err="1"/>
                  <a:t>the</a:t>
                </a:r>
                <a:r>
                  <a:rPr lang="de-DE" sz="1600" dirty="0"/>
                  <a:t> </a:t>
                </a:r>
                <a:r>
                  <a:rPr lang="de-DE" sz="1600" dirty="0" err="1"/>
                  <a:t>unknown</a:t>
                </a:r>
                <a:r>
                  <a:rPr lang="de-DE" sz="1600" dirty="0"/>
                  <a:t> </a:t>
                </a:r>
                <a14:m>
                  <m:oMath xmlns:m="http://schemas.openxmlformats.org/officeDocument/2006/math">
                    <m:r>
                      <a:rPr lang="de-DE" sz="1600" b="0" i="1" smtClean="0">
                        <a:latin typeface="Cambria Math" panose="02040503050406030204" pitchFamily="18" charset="0"/>
                      </a:rPr>
                      <m:t>𝑦</m:t>
                    </m:r>
                  </m:oMath>
                </a14:m>
                <a:r>
                  <a:rPr lang="de-DE" sz="1600" b="0" dirty="0"/>
                  <a:t> </a:t>
                </a:r>
                <a:r>
                  <a:rPr lang="de-DE" sz="1600" b="0" dirty="0" err="1"/>
                  <a:t>for</a:t>
                </a:r>
                <a:r>
                  <a:rPr lang="de-DE" sz="1600" b="0" dirty="0"/>
                  <a:t> a </a:t>
                </a:r>
                <a:r>
                  <a:rPr lang="de-DE" sz="1600" b="0" dirty="0" err="1"/>
                  <a:t>given</a:t>
                </a:r>
                <a:r>
                  <a:rPr lang="de-DE" sz="1600" b="0" dirty="0"/>
                  <a:t> </a:t>
                </a:r>
                <a14:m>
                  <m:oMath xmlns:m="http://schemas.openxmlformats.org/officeDocument/2006/math">
                    <m:r>
                      <a:rPr lang="de-DE" sz="1600" b="0" i="1" smtClean="0">
                        <a:latin typeface="Cambria Math" panose="02040503050406030204" pitchFamily="18" charset="0"/>
                      </a:rPr>
                      <m:t>𝑥</m:t>
                    </m:r>
                  </m:oMath>
                </a14:m>
                <a:r>
                  <a:rPr lang="de-DE" sz="1600" b="0" dirty="0"/>
                  <a:t> like </a:t>
                </a:r>
                <a:r>
                  <a:rPr lang="de-DE" sz="1600" b="0" dirty="0" err="1"/>
                  <a:t>this</a:t>
                </a:r>
                <a:r>
                  <a:rPr lang="de-DE" sz="1600" b="0" dirty="0"/>
                  <a:t>: </a:t>
                </a:r>
                <a14:m>
                  <m:oMath xmlns:m="http://schemas.openxmlformats.org/officeDocument/2006/math">
                    <m:r>
                      <a:rPr lang="de-DE" sz="1600" b="0" i="1" smtClean="0">
                        <a:latin typeface="Cambria Math" panose="02040503050406030204" pitchFamily="18" charset="0"/>
                      </a:rPr>
                      <m:t>𝑦</m:t>
                    </m:r>
                    <m:r>
                      <a:rPr lang="de-DE" sz="1600" b="0" i="1" smtClean="0">
                        <a:latin typeface="Cambria Math" panose="02040503050406030204" pitchFamily="18" charset="0"/>
                      </a:rPr>
                      <m:t> </m:t>
                    </m:r>
                    <m:groupChr>
                      <m:groupChrPr>
                        <m:chr m:val="←"/>
                        <m:pos m:val="top"/>
                        <m:ctrlPr>
                          <a:rPr lang="de-DE" sz="1600" b="0" i="1" smtClean="0">
                            <a:latin typeface="Cambria Math" panose="02040503050406030204" pitchFamily="18" charset="0"/>
                          </a:rPr>
                        </m:ctrlPr>
                      </m:groupChrPr>
                      <m:e/>
                    </m:groupChr>
                    <m:r>
                      <a:rPr lang="de-DE" sz="1600" b="0" i="1" smtClean="0">
                        <a:latin typeface="Cambria Math" panose="02040503050406030204" pitchFamily="18" charset="0"/>
                      </a:rPr>
                      <m:t> </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𝑤</m:t>
                        </m:r>
                        <m:r>
                          <a:rPr lang="de-DE" sz="1600" b="0" i="1" smtClean="0">
                            <a:latin typeface="Cambria Math" panose="02040503050406030204" pitchFamily="18" charset="0"/>
                          </a:rPr>
                          <m:t>,</m:t>
                        </m:r>
                        <m:r>
                          <a:rPr lang="de-DE" sz="1600" b="0" i="1" smtClean="0">
                            <a:latin typeface="Cambria Math" panose="02040503050406030204" pitchFamily="18" charset="0"/>
                          </a:rPr>
                          <m:t>𝑏</m:t>
                        </m:r>
                      </m:sub>
                    </m:sSub>
                    <m:r>
                      <a:rPr lang="de-DE" sz="1600" b="0" i="1" smtClean="0">
                        <a:latin typeface="Cambria Math" panose="02040503050406030204" pitchFamily="18" charset="0"/>
                      </a:rPr>
                      <m:t>(</m:t>
                    </m:r>
                    <m:r>
                      <a:rPr lang="de-DE" sz="1600" b="0" i="1" smtClean="0">
                        <a:latin typeface="Cambria Math" panose="02040503050406030204" pitchFamily="18" charset="0"/>
                      </a:rPr>
                      <m:t>𝑥</m:t>
                    </m:r>
                    <m:r>
                      <a:rPr lang="de-DE" sz="1600" b="0" i="1" smtClean="0">
                        <a:latin typeface="Cambria Math" panose="02040503050406030204" pitchFamily="18" charset="0"/>
                      </a:rPr>
                      <m:t>)</m:t>
                    </m:r>
                  </m:oMath>
                </a14:m>
                <a:r>
                  <a:rPr lang="de-DE" sz="1600" b="0" dirty="0"/>
                  <a:t>. </a:t>
                </a:r>
                <a:r>
                  <a:rPr lang="de-DE" sz="1600" b="0" dirty="0" err="1"/>
                  <a:t>We</a:t>
                </a:r>
                <a:r>
                  <a:rPr lang="de-DE" sz="1600" b="0" dirty="0"/>
                  <a:t> </a:t>
                </a:r>
                <a:r>
                  <a:rPr lang="de-DE" sz="1600" b="0" dirty="0" err="1"/>
                  <a:t>want</a:t>
                </a:r>
                <a:r>
                  <a:rPr lang="de-DE" sz="1600" b="0" dirty="0"/>
                  <a:t> </a:t>
                </a:r>
                <a:r>
                  <a:rPr lang="de-DE" sz="1600" b="0" dirty="0" err="1"/>
                  <a:t>to</a:t>
                </a:r>
                <a:r>
                  <a:rPr lang="de-DE" sz="1600" b="0" dirty="0"/>
                  <a:t> find </a:t>
                </a:r>
                <a:r>
                  <a:rPr lang="de-DE" sz="1600" b="0" dirty="0" err="1"/>
                  <a:t>the</a:t>
                </a:r>
                <a:r>
                  <a:rPr lang="de-DE" sz="1600" b="0" dirty="0"/>
                  <a:t> </a:t>
                </a:r>
                <a:r>
                  <a:rPr lang="de-DE" sz="1600" b="0" dirty="0" err="1"/>
                  <a:t>optiomal</a:t>
                </a:r>
                <a:r>
                  <a:rPr lang="de-DE" sz="1600" b="0" dirty="0"/>
                  <a:t> </a:t>
                </a:r>
                <a:r>
                  <a:rPr lang="de-DE" sz="1600" b="0" dirty="0" err="1"/>
                  <a:t>values</a:t>
                </a:r>
                <a:r>
                  <a:rPr lang="de-DE" sz="1600" b="0" dirty="0"/>
                  <a:t> (</a:t>
                </a:r>
                <a14:m>
                  <m:oMath xmlns:m="http://schemas.openxmlformats.org/officeDocument/2006/math">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𝑤</m:t>
                        </m:r>
                      </m:e>
                      <m:sup>
                        <m:r>
                          <a:rPr lang="de-DE" sz="1600" b="0" i="1" smtClean="0">
                            <a:latin typeface="Cambria Math" panose="02040503050406030204" pitchFamily="18" charset="0"/>
                          </a:rPr>
                          <m:t>∗</m:t>
                        </m:r>
                      </m:sup>
                    </m:sSup>
                    <m:r>
                      <a:rPr lang="de-DE" sz="1600" b="0" i="1" smtClean="0">
                        <a:latin typeface="Cambria Math" panose="02040503050406030204" pitchFamily="18" charset="0"/>
                      </a:rPr>
                      <m:t>, </m:t>
                    </m:r>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𝑏</m:t>
                        </m:r>
                      </m:e>
                      <m:sup>
                        <m:r>
                          <a:rPr lang="de-DE" sz="1600" b="0" i="1" smtClean="0">
                            <a:latin typeface="Cambria Math" panose="02040503050406030204" pitchFamily="18" charset="0"/>
                          </a:rPr>
                          <m:t>∗</m:t>
                        </m:r>
                      </m:sup>
                    </m:sSup>
                    <m:r>
                      <a:rPr lang="de-DE" sz="1600" b="0" i="1" smtClean="0">
                        <a:latin typeface="Cambria Math" panose="02040503050406030204" pitchFamily="18" charset="0"/>
                      </a:rPr>
                      <m:t>)</m:t>
                    </m:r>
                  </m:oMath>
                </a14:m>
                <a:r>
                  <a:rPr lang="de-DE" sz="1600" b="0" dirty="0"/>
                  <a:t>.</a:t>
                </a:r>
              </a:p>
              <a:p>
                <a:r>
                  <a:rPr lang="de-DE" sz="1600" dirty="0"/>
                  <a:t>The </a:t>
                </a:r>
                <a:r>
                  <a:rPr lang="de-DE" sz="1600" dirty="0" err="1"/>
                  <a:t>objective</a:t>
                </a:r>
                <a:r>
                  <a:rPr lang="de-DE" sz="1600" dirty="0"/>
                  <a:t> </a:t>
                </a:r>
                <a:r>
                  <a:rPr lang="de-DE" sz="1600" dirty="0" err="1"/>
                  <a:t>function</a:t>
                </a:r>
                <a:r>
                  <a:rPr lang="de-DE" sz="1600" dirty="0"/>
                  <a:t> </a:t>
                </a:r>
                <a:r>
                  <a:rPr lang="de-DE" sz="1600" dirty="0" err="1"/>
                  <a:t>we</a:t>
                </a:r>
                <a:r>
                  <a:rPr lang="de-DE" sz="1600" dirty="0"/>
                  <a:t> </a:t>
                </a:r>
                <a:r>
                  <a:rPr lang="de-DE" sz="1600" dirty="0" err="1"/>
                  <a:t>want</a:t>
                </a:r>
                <a:r>
                  <a:rPr lang="de-DE" sz="1600" dirty="0"/>
                  <a:t> </a:t>
                </a:r>
                <a:r>
                  <a:rPr lang="de-DE" sz="1600" dirty="0" err="1"/>
                  <a:t>to</a:t>
                </a:r>
                <a:r>
                  <a:rPr lang="de-DE" sz="1600" dirty="0"/>
                  <a:t> </a:t>
                </a:r>
                <a:r>
                  <a:rPr lang="de-DE" sz="1600" dirty="0" err="1"/>
                  <a:t>minimize</a:t>
                </a:r>
                <a:r>
                  <a:rPr lang="de-DE" sz="1600" dirty="0"/>
                  <a:t> </a:t>
                </a:r>
                <a:r>
                  <a:rPr lang="de-DE" sz="1600" dirty="0" err="1"/>
                  <a:t>is</a:t>
                </a:r>
                <a:r>
                  <a:rPr lang="de-DE" sz="1600" dirty="0"/>
                  <a:t> </a:t>
                </a:r>
                <a:br>
                  <a:rPr lang="de-DE" sz="1600" dirty="0"/>
                </a:br>
                <a14:m>
                  <m:oMath xmlns:m="http://schemas.openxmlformats.org/officeDocument/2006/math">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a:rPr lang="de-DE" sz="1600" b="0" i="1" smtClean="0">
                            <a:latin typeface="Cambria Math" panose="02040503050406030204" pitchFamily="18" charset="0"/>
                          </a:rPr>
                          <m:t>𝑁</m:t>
                        </m:r>
                      </m:den>
                    </m:f>
                    <m:nary>
                      <m:naryPr>
                        <m:chr m:val="∑"/>
                        <m:limLoc m:val="subSup"/>
                        <m:ctrlPr>
                          <a:rPr lang="de-DE" sz="1600" b="0" i="1" smtClean="0">
                            <a:latin typeface="Cambria Math" panose="02040503050406030204" pitchFamily="18" charset="0"/>
                          </a:rPr>
                        </m:ctrlPr>
                      </m:naryPr>
                      <m:sub>
                        <m:r>
                          <m:rPr>
                            <m:brk m:alnAt="25"/>
                          </m:rPr>
                          <a:rPr lang="de-DE" sz="1600" b="0" i="1" smtClean="0">
                            <a:latin typeface="Cambria Math" panose="02040503050406030204" pitchFamily="18" charset="0"/>
                          </a:rPr>
                          <m:t>𝑖</m:t>
                        </m:r>
                        <m:r>
                          <a:rPr lang="de-DE" sz="1600" b="0" i="1" smtClean="0">
                            <a:latin typeface="Cambria Math" panose="02040503050406030204" pitchFamily="18" charset="0"/>
                          </a:rPr>
                          <m:t>=1</m:t>
                        </m:r>
                      </m:sub>
                      <m:sup>
                        <m:r>
                          <a:rPr lang="de-DE" sz="1600" b="0" i="1" smtClean="0">
                            <a:latin typeface="Cambria Math" panose="02040503050406030204" pitchFamily="18" charset="0"/>
                          </a:rPr>
                          <m:t>𝑁</m:t>
                        </m:r>
                      </m:sup>
                      <m:e>
                        <m:sSup>
                          <m:sSupPr>
                            <m:ctrlPr>
                              <a:rPr lang="de-DE" sz="1600" b="0" i="1" smtClean="0">
                                <a:latin typeface="Cambria Math" panose="02040503050406030204" pitchFamily="18" charset="0"/>
                              </a:rPr>
                            </m:ctrlPr>
                          </m:sSupPr>
                          <m:e>
                            <m:d>
                              <m:dPr>
                                <m:ctrlPr>
                                  <a:rPr lang="de-DE" sz="1600" b="0" i="1" smtClean="0">
                                    <a:latin typeface="Cambria Math" panose="02040503050406030204" pitchFamily="18" charset="0"/>
                                  </a:rPr>
                                </m:ctrlPr>
                              </m:dPr>
                              <m:e>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𝑤</m:t>
                                    </m:r>
                                    <m:r>
                                      <a:rPr lang="de-DE" sz="1600" b="0" i="1" smtClean="0">
                                        <a:latin typeface="Cambria Math" panose="02040503050406030204" pitchFamily="18" charset="0"/>
                                      </a:rPr>
                                      <m:t>,</m:t>
                                    </m:r>
                                    <m:r>
                                      <a:rPr lang="de-DE" sz="1600" b="0" i="1" smtClean="0">
                                        <a:latin typeface="Cambria Math" panose="02040503050406030204" pitchFamily="18" charset="0"/>
                                      </a:rPr>
                                      <m:t>𝑏</m:t>
                                    </m:r>
                                  </m:sub>
                                </m:sSub>
                                <m:d>
                                  <m:dPr>
                                    <m:ctrlPr>
                                      <a:rPr lang="de-DE" sz="1600" b="0" i="1" smtClean="0">
                                        <a:latin typeface="Cambria Math" panose="02040503050406030204" pitchFamily="18" charset="0"/>
                                      </a:rPr>
                                    </m:ctrlPr>
                                  </m:dPr>
                                  <m:e>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𝑖</m:t>
                                        </m:r>
                                      </m:sub>
                                    </m:sSub>
                                  </m:e>
                                </m:d>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𝑦</m:t>
                                    </m:r>
                                  </m:e>
                                  <m:sub>
                                    <m:r>
                                      <a:rPr lang="de-DE" sz="1600" b="0" i="1" smtClean="0">
                                        <a:latin typeface="Cambria Math" panose="02040503050406030204" pitchFamily="18" charset="0"/>
                                      </a:rPr>
                                      <m:t>𝑖</m:t>
                                    </m:r>
                                  </m:sub>
                                </m:sSub>
                              </m:e>
                            </m:d>
                          </m:e>
                          <m:sup>
                            <m:r>
                              <a:rPr lang="de-DE" sz="1600" b="0" i="1" smtClean="0">
                                <a:latin typeface="Cambria Math" panose="02040503050406030204" pitchFamily="18" charset="0"/>
                              </a:rPr>
                              <m:t>2</m:t>
                            </m:r>
                          </m:sup>
                        </m:sSup>
                        <m:r>
                          <a:rPr lang="de-DE" sz="1600" b="0" i="1" smtClean="0">
                            <a:latin typeface="Cambria Math" panose="02040503050406030204" pitchFamily="18" charset="0"/>
                          </a:rPr>
                          <m:t> (</m:t>
                        </m:r>
                        <m:r>
                          <a:rPr lang="de-DE" sz="1600" b="0" i="1" smtClean="0">
                            <a:latin typeface="Cambria Math" panose="02040503050406030204" pitchFamily="18" charset="0"/>
                          </a:rPr>
                          <m:t>𝑠𝑞𝑢𝑎𝑟𝑒𝑑</m:t>
                        </m:r>
                        <m:r>
                          <a:rPr lang="de-DE" sz="1600" b="0" i="1" smtClean="0">
                            <a:latin typeface="Cambria Math" panose="02040503050406030204" pitchFamily="18" charset="0"/>
                          </a:rPr>
                          <m:t> </m:t>
                        </m:r>
                        <m:r>
                          <a:rPr lang="de-DE" sz="1600" b="0" i="1" smtClean="0">
                            <a:latin typeface="Cambria Math" panose="02040503050406030204" pitchFamily="18" charset="0"/>
                          </a:rPr>
                          <m:t>𝑒𝑟𝑟𝑜𝑟</m:t>
                        </m:r>
                        <m:r>
                          <a:rPr lang="de-DE" sz="1600" b="0" i="1" smtClean="0">
                            <a:latin typeface="Cambria Math" panose="02040503050406030204" pitchFamily="18" charset="0"/>
                          </a:rPr>
                          <m:t> </m:t>
                        </m:r>
                        <m:r>
                          <a:rPr lang="de-DE" sz="1600" b="0" i="1" smtClean="0">
                            <a:latin typeface="Cambria Math" panose="02040503050406030204" pitchFamily="18" charset="0"/>
                          </a:rPr>
                          <m:t>𝑙𝑜𝑠𝑠</m:t>
                        </m:r>
                        <m:r>
                          <a:rPr lang="de-DE" sz="1600" b="0" i="1" smtClean="0">
                            <a:latin typeface="Cambria Math" panose="02040503050406030204" pitchFamily="18" charset="0"/>
                          </a:rPr>
                          <m:t>).</m:t>
                        </m:r>
                      </m:e>
                    </m:nary>
                  </m:oMath>
                </a14:m>
                <a:br>
                  <a:rPr lang="de-DE" sz="1600" b="0" dirty="0"/>
                </a:br>
                <a:endParaRPr lang="de-DE" sz="1600" b="0" dirty="0"/>
              </a:p>
              <a:p>
                <a:endParaRPr lang="de-DE" sz="1600" b="0" dirty="0"/>
              </a:p>
            </p:txBody>
          </p:sp>
        </mc:Choice>
        <mc:Fallback xmlns="">
          <p:sp>
            <p:nvSpPr>
              <p:cNvPr id="3" name="Content Placeholder 2">
                <a:extLst>
                  <a:ext uri="{FF2B5EF4-FFF2-40B4-BE49-F238E27FC236}">
                    <a16:creationId xmlns:a16="http://schemas.microsoft.com/office/drawing/2014/main" id="{DF9AA730-4707-1C48-BA56-F5288E0AC96B}"/>
                  </a:ext>
                </a:extLst>
              </p:cNvPr>
              <p:cNvSpPr>
                <a:spLocks noGrp="1" noRot="1" noChangeAspect="1" noMove="1" noResize="1" noEditPoints="1" noAdjustHandles="1" noChangeArrowheads="1" noChangeShapeType="1" noTextEdit="1"/>
              </p:cNvSpPr>
              <p:nvPr>
                <p:ph idx="1"/>
              </p:nvPr>
            </p:nvSpPr>
            <p:spPr>
              <a:blipFill>
                <a:blip r:embed="rId3"/>
                <a:stretch>
                  <a:fillRect l="-2055" t="-281" b="-35393"/>
                </a:stretch>
              </a:blipFill>
            </p:spPr>
            <p:txBody>
              <a:bodyPr/>
              <a:lstStyle/>
              <a:p>
                <a:r>
                  <a:rPr lang="en-DE">
                    <a:noFill/>
                  </a:rPr>
                  <a:t> </a:t>
                </a:r>
              </a:p>
            </p:txBody>
          </p:sp>
        </mc:Fallback>
      </mc:AlternateContent>
      <p:sp>
        <p:nvSpPr>
          <p:cNvPr id="4" name="Text Placeholder 3">
            <a:extLst>
              <a:ext uri="{FF2B5EF4-FFF2-40B4-BE49-F238E27FC236}">
                <a16:creationId xmlns:a16="http://schemas.microsoft.com/office/drawing/2014/main" id="{8F2DA3EE-A404-A44C-888A-C20D290A0F85}"/>
              </a:ext>
            </a:extLst>
          </p:cNvPr>
          <p:cNvSpPr>
            <a:spLocks noGrp="1"/>
          </p:cNvSpPr>
          <p:nvPr>
            <p:ph type="body" sz="quarter" idx="13"/>
          </p:nvPr>
        </p:nvSpPr>
        <p:spPr/>
        <p:txBody>
          <a:bodyPr/>
          <a:lstStyle/>
          <a:p>
            <a:r>
              <a:rPr lang="en-DE" dirty="0"/>
              <a:t>Regression model</a:t>
            </a:r>
          </a:p>
        </p:txBody>
      </p:sp>
      <p:sp>
        <p:nvSpPr>
          <p:cNvPr id="5" name="Content Placeholder 4">
            <a:extLst>
              <a:ext uri="{FF2B5EF4-FFF2-40B4-BE49-F238E27FC236}">
                <a16:creationId xmlns:a16="http://schemas.microsoft.com/office/drawing/2014/main" id="{906C18BC-5560-134D-AD35-56BCF64891E0}"/>
              </a:ext>
            </a:extLst>
          </p:cNvPr>
          <p:cNvSpPr>
            <a:spLocks noGrp="1"/>
          </p:cNvSpPr>
          <p:nvPr>
            <p:ph idx="14"/>
          </p:nvPr>
        </p:nvSpPr>
        <p:spPr/>
        <p:txBody>
          <a:bodyPr/>
          <a:lstStyle/>
          <a:p>
            <a:endParaRPr lang="en-DE"/>
          </a:p>
        </p:txBody>
      </p:sp>
      <p:pic>
        <p:nvPicPr>
          <p:cNvPr id="7" name="Content Placeholder 6">
            <a:extLst>
              <a:ext uri="{FF2B5EF4-FFF2-40B4-BE49-F238E27FC236}">
                <a16:creationId xmlns:a16="http://schemas.microsoft.com/office/drawing/2014/main" id="{AD56B6AD-0A4E-DD46-9274-436ACE768B53}"/>
              </a:ext>
            </a:extLst>
          </p:cNvPr>
          <p:cNvPicPr>
            <a:picLocks noGrp="1" noChangeAspect="1"/>
          </p:cNvPicPr>
          <p:nvPr>
            <p:ph idx="18"/>
          </p:nvPr>
        </p:nvPicPr>
        <p:blipFill>
          <a:blip r:embed="rId4"/>
          <a:stretch>
            <a:fillRect/>
          </a:stretch>
        </p:blipFill>
        <p:spPr>
          <a:xfrm>
            <a:off x="6595409" y="1655763"/>
            <a:ext cx="4863819" cy="4510087"/>
          </a:xfrm>
          <a:prstGeom prst="rect">
            <a:avLst/>
          </a:prstGeom>
        </p:spPr>
      </p:pic>
    </p:spTree>
    <p:extLst>
      <p:ext uri="{BB962C8B-B14F-4D97-AF65-F5344CB8AC3E}">
        <p14:creationId xmlns:p14="http://schemas.microsoft.com/office/powerpoint/2010/main" val="822031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A9ACF-1E37-F947-96F6-2050575013A9}"/>
              </a:ext>
            </a:extLst>
          </p:cNvPr>
          <p:cNvSpPr>
            <a:spLocks noGrp="1"/>
          </p:cNvSpPr>
          <p:nvPr>
            <p:ph type="title"/>
          </p:nvPr>
        </p:nvSpPr>
        <p:spPr/>
        <p:txBody>
          <a:bodyPr/>
          <a:lstStyle/>
          <a:p>
            <a:r>
              <a:rPr lang="en-DE"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FC8530-B35A-A643-9A10-C2DF793EB110}"/>
                  </a:ext>
                </a:extLst>
              </p:cNvPr>
              <p:cNvSpPr>
                <a:spLocks noGrp="1"/>
              </p:cNvSpPr>
              <p:nvPr>
                <p:ph idx="1"/>
              </p:nvPr>
            </p:nvSpPr>
            <p:spPr/>
            <p:txBody>
              <a:bodyPr/>
              <a:lstStyle/>
              <a:p>
                <a:r>
                  <a:rPr lang="en-DE" sz="1400" dirty="0"/>
                  <a:t>In logistic regression, we still want to model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𝑦</m:t>
                        </m:r>
                      </m:e>
                      <m:sub>
                        <m:r>
                          <a:rPr lang="de-DE" sz="1400" b="0" i="1" smtClean="0">
                            <a:latin typeface="Cambria Math" panose="02040503050406030204" pitchFamily="18" charset="0"/>
                          </a:rPr>
                          <m:t>𝑖</m:t>
                        </m:r>
                      </m:sub>
                    </m:sSub>
                  </m:oMath>
                </a14:m>
                <a:r>
                  <a:rPr lang="en-DE" sz="1400" dirty="0"/>
                  <a:t> as a linear function of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𝑖</m:t>
                        </m:r>
                      </m:sub>
                    </m:sSub>
                  </m:oMath>
                </a14:m>
                <a:r>
                  <a:rPr lang="en-DE" sz="1400" dirty="0"/>
                  <a:t>, however, with a binary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𝑦</m:t>
                        </m:r>
                      </m:e>
                      <m:sub>
                        <m:r>
                          <a:rPr lang="de-DE" sz="1400" b="0" i="1" smtClean="0">
                            <a:latin typeface="Cambria Math" panose="02040503050406030204" pitchFamily="18" charset="0"/>
                          </a:rPr>
                          <m:t>𝑖</m:t>
                        </m:r>
                      </m:sub>
                    </m:sSub>
                  </m:oMath>
                </a14:m>
                <a:r>
                  <a:rPr lang="en-DE" sz="1400" dirty="0"/>
                  <a:t>, this is not straightforward.</a:t>
                </a:r>
              </a:p>
              <a:p>
                <a:r>
                  <a:rPr lang="en-DE" sz="1400" dirty="0"/>
                  <a:t>If we define the negative label as 0 and the positive label as 1, we would just need to find a simple continuous function whose codomain is (0,1).</a:t>
                </a:r>
              </a:p>
              <a:p>
                <a:r>
                  <a:rPr lang="en-DE" sz="1400" dirty="0"/>
                  <a:t>One function that has such a property is the standard logistic function (also known as sigmoid):</a:t>
                </a:r>
                <a:br>
                  <a:rPr lang="en-DE" sz="1400" dirty="0"/>
                </a:br>
                <a14:m>
                  <m:oMath xmlns:m="http://schemas.openxmlformats.org/officeDocument/2006/math">
                    <m:r>
                      <a:rPr lang="de-DE" sz="1400" b="0" i="1" smtClean="0">
                        <a:latin typeface="Cambria Math" panose="02040503050406030204" pitchFamily="18" charset="0"/>
                      </a:rPr>
                      <m:t>𝑓</m:t>
                    </m:r>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r>
                      <a:rPr lang="de-DE" sz="1400" b="0" i="1" smtClean="0">
                        <a:latin typeface="Cambria Math" panose="02040503050406030204" pitchFamily="18" charset="0"/>
                      </a:rPr>
                      <m:t>=</m:t>
                    </m:r>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1</m:t>
                        </m:r>
                      </m:num>
                      <m:den>
                        <m:r>
                          <a:rPr lang="de-DE" sz="1400" b="0" i="1" smtClean="0">
                            <a:latin typeface="Cambria Math" panose="02040503050406030204" pitchFamily="18" charset="0"/>
                          </a:rPr>
                          <m:t>1+</m:t>
                        </m:r>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𝑒</m:t>
                            </m:r>
                          </m:e>
                          <m:sup>
                            <m:r>
                              <a:rPr lang="de-DE" sz="1400" b="0" i="1" smtClean="0">
                                <a:latin typeface="Cambria Math" panose="02040503050406030204" pitchFamily="18" charset="0"/>
                              </a:rPr>
                              <m:t>−</m:t>
                            </m:r>
                            <m:r>
                              <a:rPr lang="de-DE" sz="1400" b="0" i="1" smtClean="0">
                                <a:latin typeface="Cambria Math" panose="02040503050406030204" pitchFamily="18" charset="0"/>
                              </a:rPr>
                              <m:t>𝑥</m:t>
                            </m:r>
                          </m:sup>
                        </m:sSup>
                      </m:den>
                    </m:f>
                  </m:oMath>
                </a14:m>
                <a:endParaRPr lang="en-DE" sz="1400" dirty="0"/>
              </a:p>
              <a:p>
                <a:r>
                  <a:rPr lang="en-DE" sz="1400" dirty="0"/>
                  <a:t>The logistic regression model looks like this</a:t>
                </a:r>
                <a:br>
                  <a:rPr lang="en-DE" sz="1400" dirty="0"/>
                </a:br>
                <a14:m>
                  <m:oMath xmlns:m="http://schemas.openxmlformats.org/officeDocument/2006/math">
                    <m:sSub>
                      <m:sSubPr>
                        <m:ctrlPr>
                          <a:rPr lang="de-DE" sz="1400" b="0" i="1" smtClean="0">
                            <a:latin typeface="Cambria Math" panose="02040503050406030204" pitchFamily="18" charset="0"/>
                          </a:rPr>
                        </m:ctrlPr>
                      </m:sSubPr>
                      <m:e>
                        <m:r>
                          <a:rPr lang="de-DE" sz="1400" i="1">
                            <a:latin typeface="Cambria Math" panose="02040503050406030204" pitchFamily="18" charset="0"/>
                          </a:rPr>
                          <m:t>𝑓</m:t>
                        </m:r>
                      </m:e>
                      <m:sub>
                        <m:r>
                          <a:rPr lang="de-DE" sz="1400" b="0" i="1" smtClean="0">
                            <a:latin typeface="Cambria Math" panose="02040503050406030204" pitchFamily="18" charset="0"/>
                          </a:rPr>
                          <m:t>𝑤</m:t>
                        </m:r>
                        <m:r>
                          <a:rPr lang="de-DE" sz="1400" b="0" i="1" smtClean="0">
                            <a:latin typeface="Cambria Math" panose="02040503050406030204" pitchFamily="18" charset="0"/>
                          </a:rPr>
                          <m:t>,</m:t>
                        </m:r>
                        <m:r>
                          <a:rPr lang="de-DE" sz="1400" b="0" i="1" smtClean="0">
                            <a:latin typeface="Cambria Math" panose="02040503050406030204" pitchFamily="18" charset="0"/>
                          </a:rPr>
                          <m:t>𝑏</m:t>
                        </m:r>
                      </m:sub>
                    </m:sSub>
                    <m:d>
                      <m:dPr>
                        <m:ctrlPr>
                          <a:rPr lang="de-DE" sz="1400" i="1">
                            <a:latin typeface="Cambria Math" panose="02040503050406030204" pitchFamily="18" charset="0"/>
                          </a:rPr>
                        </m:ctrlPr>
                      </m:dPr>
                      <m:e>
                        <m:r>
                          <a:rPr lang="de-DE" sz="1400" i="1">
                            <a:latin typeface="Cambria Math" panose="02040503050406030204" pitchFamily="18" charset="0"/>
                          </a:rPr>
                          <m:t>𝑥</m:t>
                        </m:r>
                      </m:e>
                    </m:d>
                    <m:r>
                      <a:rPr lang="de-DE" sz="1400" i="1">
                        <a:latin typeface="Cambria Math" panose="02040503050406030204" pitchFamily="18" charset="0"/>
                      </a:rPr>
                      <m:t>=</m:t>
                    </m:r>
                    <m:f>
                      <m:fPr>
                        <m:ctrlPr>
                          <a:rPr lang="de-DE" sz="1400" i="1">
                            <a:latin typeface="Cambria Math" panose="02040503050406030204" pitchFamily="18" charset="0"/>
                          </a:rPr>
                        </m:ctrlPr>
                      </m:fPr>
                      <m:num>
                        <m:r>
                          <a:rPr lang="de-DE" sz="1400" i="1">
                            <a:latin typeface="Cambria Math" panose="02040503050406030204" pitchFamily="18" charset="0"/>
                          </a:rPr>
                          <m:t>1</m:t>
                        </m:r>
                      </m:num>
                      <m:den>
                        <m:r>
                          <a:rPr lang="de-DE" sz="1400" i="1">
                            <a:latin typeface="Cambria Math" panose="02040503050406030204" pitchFamily="18" charset="0"/>
                          </a:rPr>
                          <m:t>1+</m:t>
                        </m:r>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𝑒</m:t>
                            </m:r>
                          </m:e>
                          <m:sup>
                            <m:r>
                              <a:rPr lang="de-DE" sz="1400" b="0" i="1" smtClean="0">
                                <a:latin typeface="Cambria Math" panose="02040503050406030204" pitchFamily="18" charset="0"/>
                              </a:rPr>
                              <m:t>−</m:t>
                            </m:r>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𝑤𝑥</m:t>
                                </m:r>
                                <m:r>
                                  <a:rPr lang="de-DE" sz="1400" b="0" i="1" smtClean="0">
                                    <a:latin typeface="Cambria Math" panose="02040503050406030204" pitchFamily="18" charset="0"/>
                                  </a:rPr>
                                  <m:t>+</m:t>
                                </m:r>
                                <m:r>
                                  <a:rPr lang="de-DE" sz="1400" b="0" i="1" smtClean="0">
                                    <a:latin typeface="Cambria Math" panose="02040503050406030204" pitchFamily="18" charset="0"/>
                                  </a:rPr>
                                  <m:t>𝑏</m:t>
                                </m:r>
                              </m:e>
                            </m:d>
                          </m:sup>
                        </m:sSup>
                      </m:den>
                    </m:f>
                    <m:r>
                      <a:rPr lang="de-DE" sz="1400" b="0" i="1" smtClean="0">
                        <a:latin typeface="Cambria Math" panose="02040503050406030204" pitchFamily="18" charset="0"/>
                      </a:rPr>
                      <m:t>.</m:t>
                    </m:r>
                  </m:oMath>
                </a14:m>
                <a:endParaRPr lang="en-DE" sz="1400" dirty="0"/>
              </a:p>
              <a:p>
                <a:r>
                  <a:rPr lang="en-DE" sz="1400" dirty="0"/>
                  <a:t>If we optimize the values of </a:t>
                </a:r>
                <a14:m>
                  <m:oMath xmlns:m="http://schemas.openxmlformats.org/officeDocument/2006/math">
                    <m:r>
                      <a:rPr lang="de-DE" sz="1400" b="0" i="1" smtClean="0">
                        <a:latin typeface="Cambria Math" panose="02040503050406030204" pitchFamily="18" charset="0"/>
                      </a:rPr>
                      <m:t>𝑤</m:t>
                    </m:r>
                  </m:oMath>
                </a14:m>
                <a:r>
                  <a:rPr lang="en-DE" sz="1400" dirty="0"/>
                  <a:t> and </a:t>
                </a:r>
                <a14:m>
                  <m:oMath xmlns:m="http://schemas.openxmlformats.org/officeDocument/2006/math">
                    <m:r>
                      <a:rPr lang="de-DE" sz="1400" b="0" i="1" smtClean="0">
                        <a:latin typeface="Cambria Math" panose="02040503050406030204" pitchFamily="18" charset="0"/>
                      </a:rPr>
                      <m:t>𝑏</m:t>
                    </m:r>
                  </m:oMath>
                </a14:m>
                <a:r>
                  <a:rPr lang="en-DE" sz="1400" dirty="0"/>
                  <a:t> appropriately, we could interpret the output of </a:t>
                </a:r>
                <a14:m>
                  <m:oMath xmlns:m="http://schemas.openxmlformats.org/officeDocument/2006/math">
                    <m:r>
                      <a:rPr lang="de-DE" sz="1400" b="0" i="1" smtClean="0">
                        <a:latin typeface="Cambria Math" panose="02040503050406030204" pitchFamily="18" charset="0"/>
                      </a:rPr>
                      <m:t>𝑓</m:t>
                    </m:r>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oMath>
                </a14:m>
                <a:r>
                  <a:rPr lang="en-DE" sz="1400" dirty="0"/>
                  <a:t> as the probability of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𝑦</m:t>
                        </m:r>
                      </m:e>
                      <m:sub>
                        <m:r>
                          <a:rPr lang="de-DE" sz="1400" b="0" i="1" smtClean="0">
                            <a:latin typeface="Cambria Math" panose="02040503050406030204" pitchFamily="18" charset="0"/>
                          </a:rPr>
                          <m:t>𝑖</m:t>
                        </m:r>
                      </m:sub>
                    </m:sSub>
                  </m:oMath>
                </a14:m>
                <a:r>
                  <a:rPr lang="en-DE" sz="1400" dirty="0"/>
                  <a:t> being positive. </a:t>
                </a:r>
              </a:p>
              <a:p>
                <a:r>
                  <a:rPr lang="en-DE" sz="1400" dirty="0"/>
                  <a:t>The objective function in logistic regression is the likelihood of our training set according to the model:</a:t>
                </a:r>
                <a:br>
                  <a:rPr lang="en-DE" sz="1400" dirty="0"/>
                </a:b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𝐿</m:t>
                        </m:r>
                      </m:e>
                      <m:sub>
                        <m:r>
                          <a:rPr lang="de-DE" sz="1400" b="0" i="1" smtClean="0">
                            <a:latin typeface="Cambria Math" panose="02040503050406030204" pitchFamily="18" charset="0"/>
                          </a:rPr>
                          <m:t>𝑤</m:t>
                        </m:r>
                        <m:r>
                          <a:rPr lang="de-DE" sz="1400" b="0" i="1" smtClean="0">
                            <a:latin typeface="Cambria Math" panose="02040503050406030204" pitchFamily="18" charset="0"/>
                          </a:rPr>
                          <m:t>,</m:t>
                        </m:r>
                        <m:r>
                          <a:rPr lang="de-DE" sz="1400" b="0" i="1" smtClean="0">
                            <a:latin typeface="Cambria Math" panose="02040503050406030204" pitchFamily="18" charset="0"/>
                          </a:rPr>
                          <m:t>𝑏</m:t>
                        </m:r>
                      </m:sub>
                    </m:sSub>
                    <m:r>
                      <a:rPr lang="de-DE" sz="1400" b="0" i="1" smtClean="0">
                        <a:latin typeface="Cambria Math" panose="02040503050406030204" pitchFamily="18" charset="0"/>
                      </a:rPr>
                      <m:t>=</m:t>
                    </m:r>
                    <m:nary>
                      <m:naryPr>
                        <m:chr m:val="∏"/>
                        <m:supHide m:val="on"/>
                        <m:ctrlPr>
                          <a:rPr lang="de-DE" sz="1400" b="0" i="1" smtClean="0">
                            <a:latin typeface="Cambria Math" panose="02040503050406030204" pitchFamily="18" charset="0"/>
                          </a:rPr>
                        </m:ctrlPr>
                      </m:naryPr>
                      <m:sub>
                        <m:r>
                          <m:rPr>
                            <m:brk m:alnAt="7"/>
                          </m:rPr>
                          <a:rPr lang="de-DE" sz="1400" b="0" i="1" smtClean="0">
                            <a:latin typeface="Cambria Math" panose="02040503050406030204" pitchFamily="18" charset="0"/>
                          </a:rPr>
                          <m:t>𝑖</m:t>
                        </m:r>
                        <m:r>
                          <a:rPr lang="de-DE" sz="1400" b="0" i="1" smtClean="0">
                            <a:latin typeface="Cambria Math" panose="02040503050406030204" pitchFamily="18" charset="0"/>
                          </a:rPr>
                          <m:t>=1…</m:t>
                        </m:r>
                        <m:r>
                          <a:rPr lang="de-DE" sz="1400" b="0" i="1" smtClean="0">
                            <a:latin typeface="Cambria Math" panose="02040503050406030204" pitchFamily="18" charset="0"/>
                          </a:rPr>
                          <m:t>𝑁</m:t>
                        </m:r>
                      </m:sub>
                      <m:sup/>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𝑓</m:t>
                            </m:r>
                          </m:e>
                          <m:sub>
                            <m:r>
                              <a:rPr lang="de-DE" sz="1400" b="0" i="1" smtClean="0">
                                <a:latin typeface="Cambria Math" panose="02040503050406030204" pitchFamily="18" charset="0"/>
                              </a:rPr>
                              <m:t>𝑤</m:t>
                            </m:r>
                            <m:r>
                              <a:rPr lang="de-DE" sz="1400" b="0" i="1" smtClean="0">
                                <a:latin typeface="Cambria Math" panose="02040503050406030204" pitchFamily="18" charset="0"/>
                              </a:rPr>
                              <m:t>,</m:t>
                            </m:r>
                            <m:r>
                              <a:rPr lang="de-DE" sz="1400" b="0" i="1" smtClean="0">
                                <a:latin typeface="Cambria Math" panose="02040503050406030204" pitchFamily="18" charset="0"/>
                              </a:rPr>
                              <m:t>𝑏</m:t>
                            </m:r>
                          </m:sub>
                        </m:sSub>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𝑖</m:t>
                                    </m:r>
                                  </m:sub>
                                </m:sSub>
                              </m:e>
                            </m:d>
                          </m:e>
                          <m:sup>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𝑦</m:t>
                                </m:r>
                              </m:e>
                              <m:sub>
                                <m:r>
                                  <a:rPr lang="de-DE" sz="1400" b="0" i="1" smtClean="0">
                                    <a:latin typeface="Cambria Math" panose="02040503050406030204" pitchFamily="18" charset="0"/>
                                  </a:rPr>
                                  <m:t>𝑖</m:t>
                                </m:r>
                              </m:sub>
                            </m:sSub>
                          </m:sup>
                        </m:sSup>
                      </m:e>
                    </m:nary>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r>
                              <a:rPr lang="de-DE" sz="1400" b="0" i="1" smtClean="0">
                                <a:latin typeface="Cambria Math" panose="02040503050406030204" pitchFamily="18" charset="0"/>
                              </a:rPr>
                              <m:t>1−</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𝑓</m:t>
                                </m:r>
                              </m:e>
                              <m:sub>
                                <m:r>
                                  <a:rPr lang="de-DE" sz="1400" b="0" i="1" smtClean="0">
                                    <a:latin typeface="Cambria Math" panose="02040503050406030204" pitchFamily="18" charset="0"/>
                                  </a:rPr>
                                  <m:t>𝑤</m:t>
                                </m:r>
                                <m:r>
                                  <a:rPr lang="de-DE" sz="1400" b="0" i="1" smtClean="0">
                                    <a:latin typeface="Cambria Math" panose="02040503050406030204" pitchFamily="18" charset="0"/>
                                  </a:rPr>
                                  <m:t>,</m:t>
                                </m:r>
                                <m:r>
                                  <a:rPr lang="de-DE" sz="1400" b="0" i="1" smtClean="0">
                                    <a:latin typeface="Cambria Math" panose="02040503050406030204" pitchFamily="18" charset="0"/>
                                  </a:rPr>
                                  <m:t>𝑏</m:t>
                                </m:r>
                              </m:sub>
                            </m:sSub>
                            <m:d>
                              <m:dPr>
                                <m:ctrlPr>
                                  <a:rPr lang="de-DE" sz="1400" b="0" i="1" smtClean="0">
                                    <a:latin typeface="Cambria Math" panose="02040503050406030204" pitchFamily="18" charset="0"/>
                                  </a:rPr>
                                </m:ctrlPr>
                              </m:dPr>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𝑖</m:t>
                                    </m:r>
                                  </m:sub>
                                </m:sSub>
                              </m:e>
                            </m:d>
                          </m:e>
                        </m:d>
                      </m:e>
                      <m:sup>
                        <m:r>
                          <a:rPr lang="de-DE" sz="1400" b="0" i="1" smtClean="0">
                            <a:latin typeface="Cambria Math" panose="02040503050406030204" pitchFamily="18" charset="0"/>
                          </a:rPr>
                          <m:t>1−</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𝑦</m:t>
                            </m:r>
                          </m:e>
                          <m:sub>
                            <m:r>
                              <a:rPr lang="de-DE" sz="1400" b="0" i="1" smtClean="0">
                                <a:latin typeface="Cambria Math" panose="02040503050406030204" pitchFamily="18" charset="0"/>
                              </a:rPr>
                              <m:t>𝑖</m:t>
                            </m:r>
                          </m:sub>
                        </m:sSub>
                      </m:sup>
                    </m:sSup>
                    <m:r>
                      <a:rPr lang="de-DE" sz="1400" b="0" i="1" smtClean="0">
                        <a:latin typeface="Cambria Math" panose="02040503050406030204" pitchFamily="18" charset="0"/>
                      </a:rPr>
                      <m:t> (</m:t>
                    </m:r>
                    <m:r>
                      <a:rPr lang="de-DE" sz="1400" b="0" i="1" smtClean="0">
                        <a:latin typeface="Cambria Math" panose="02040503050406030204" pitchFamily="18" charset="0"/>
                      </a:rPr>
                      <m:t>𝑎𝑠𝑠𝑢𝑚𝑒𝑠</m:t>
                    </m:r>
                    <m:r>
                      <a:rPr lang="de-DE" sz="1400" b="0" i="1" smtClean="0">
                        <a:latin typeface="Cambria Math" panose="02040503050406030204" pitchFamily="18" charset="0"/>
                      </a:rPr>
                      <m:t> </m:t>
                    </m:r>
                    <m:r>
                      <a:rPr lang="de-DE" sz="1400" b="0" i="1" smtClean="0">
                        <a:latin typeface="Cambria Math" panose="02040503050406030204" pitchFamily="18" charset="0"/>
                      </a:rPr>
                      <m:t>𝑖𝑖𝑑</m:t>
                    </m:r>
                    <m:r>
                      <a:rPr lang="de-DE" sz="1400" b="0" i="1" smtClean="0">
                        <a:latin typeface="Cambria Math" panose="02040503050406030204" pitchFamily="18" charset="0"/>
                      </a:rPr>
                      <m:t>)</m:t>
                    </m:r>
                  </m:oMath>
                </a14:m>
                <a:endParaRPr lang="en-DE" sz="1400" dirty="0"/>
              </a:p>
              <a:p>
                <a:pPr marL="0" indent="0">
                  <a:buNone/>
                </a:pPr>
                <a:endParaRPr lang="en-DE" sz="1400" dirty="0"/>
              </a:p>
            </p:txBody>
          </p:sp>
        </mc:Choice>
        <mc:Fallback xmlns="">
          <p:sp>
            <p:nvSpPr>
              <p:cNvPr id="3" name="Content Placeholder 2">
                <a:extLst>
                  <a:ext uri="{FF2B5EF4-FFF2-40B4-BE49-F238E27FC236}">
                    <a16:creationId xmlns:a16="http://schemas.microsoft.com/office/drawing/2014/main" id="{74FC8530-B35A-A643-9A10-C2DF793EB110}"/>
                  </a:ext>
                </a:extLst>
              </p:cNvPr>
              <p:cNvSpPr>
                <a:spLocks noGrp="1" noRot="1" noChangeAspect="1" noMove="1" noResize="1" noEditPoints="1" noAdjustHandles="1" noChangeArrowheads="1" noChangeShapeType="1" noTextEdit="1"/>
              </p:cNvSpPr>
              <p:nvPr>
                <p:ph idx="1"/>
              </p:nvPr>
            </p:nvSpPr>
            <p:spPr>
              <a:blipFill>
                <a:blip r:embed="rId3"/>
                <a:stretch>
                  <a:fillRect l="-1826" t="-281" b="-29213"/>
                </a:stretch>
              </a:blipFill>
            </p:spPr>
            <p:txBody>
              <a:bodyPr/>
              <a:lstStyle/>
              <a:p>
                <a:r>
                  <a:rPr lang="en-DE">
                    <a:noFill/>
                  </a:rPr>
                  <a:t> </a:t>
                </a:r>
              </a:p>
            </p:txBody>
          </p:sp>
        </mc:Fallback>
      </mc:AlternateContent>
      <p:sp>
        <p:nvSpPr>
          <p:cNvPr id="4" name="Text Placeholder 3">
            <a:extLst>
              <a:ext uri="{FF2B5EF4-FFF2-40B4-BE49-F238E27FC236}">
                <a16:creationId xmlns:a16="http://schemas.microsoft.com/office/drawing/2014/main" id="{DAE441F7-33E9-C048-8F22-1526D7833AF0}"/>
              </a:ext>
            </a:extLst>
          </p:cNvPr>
          <p:cNvSpPr>
            <a:spLocks noGrp="1"/>
          </p:cNvSpPr>
          <p:nvPr>
            <p:ph type="body" sz="quarter" idx="13"/>
          </p:nvPr>
        </p:nvSpPr>
        <p:spPr/>
        <p:txBody>
          <a:bodyPr/>
          <a:lstStyle/>
          <a:p>
            <a:r>
              <a:rPr lang="en-DE" dirty="0"/>
              <a:t>Classification model</a:t>
            </a:r>
          </a:p>
        </p:txBody>
      </p:sp>
      <p:sp>
        <p:nvSpPr>
          <p:cNvPr id="5" name="Content Placeholder 4">
            <a:extLst>
              <a:ext uri="{FF2B5EF4-FFF2-40B4-BE49-F238E27FC236}">
                <a16:creationId xmlns:a16="http://schemas.microsoft.com/office/drawing/2014/main" id="{386536BA-4F25-DB48-97AE-76C3070FB5A7}"/>
              </a:ext>
            </a:extLst>
          </p:cNvPr>
          <p:cNvSpPr>
            <a:spLocks noGrp="1"/>
          </p:cNvSpPr>
          <p:nvPr>
            <p:ph idx="14"/>
          </p:nvPr>
        </p:nvSpPr>
        <p:spPr/>
        <p:txBody>
          <a:bodyPr/>
          <a:lstStyle/>
          <a:p>
            <a:endParaRPr lang="en-DE"/>
          </a:p>
        </p:txBody>
      </p:sp>
      <p:pic>
        <p:nvPicPr>
          <p:cNvPr id="7" name="Content Placeholder 6">
            <a:extLst>
              <a:ext uri="{FF2B5EF4-FFF2-40B4-BE49-F238E27FC236}">
                <a16:creationId xmlns:a16="http://schemas.microsoft.com/office/drawing/2014/main" id="{FD204F29-B657-6946-B55D-4B9BEE86CABB}"/>
              </a:ext>
            </a:extLst>
          </p:cNvPr>
          <p:cNvPicPr>
            <a:picLocks noGrp="1" noChangeAspect="1"/>
          </p:cNvPicPr>
          <p:nvPr>
            <p:ph idx="18"/>
          </p:nvPr>
        </p:nvPicPr>
        <p:blipFill>
          <a:blip r:embed="rId4"/>
          <a:stretch>
            <a:fillRect/>
          </a:stretch>
        </p:blipFill>
        <p:spPr>
          <a:xfrm>
            <a:off x="6595409" y="1655763"/>
            <a:ext cx="4863819" cy="4510087"/>
          </a:xfrm>
          <a:prstGeom prst="rect">
            <a:avLst/>
          </a:prstGeom>
        </p:spPr>
      </p:pic>
    </p:spTree>
    <p:extLst>
      <p:ext uri="{BB962C8B-B14F-4D97-AF65-F5344CB8AC3E}">
        <p14:creationId xmlns:p14="http://schemas.microsoft.com/office/powerpoint/2010/main" val="2495191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CE30-E15D-904C-8385-F43CD50BDE27}"/>
              </a:ext>
            </a:extLst>
          </p:cNvPr>
          <p:cNvSpPr>
            <a:spLocks noGrp="1"/>
          </p:cNvSpPr>
          <p:nvPr>
            <p:ph type="title"/>
          </p:nvPr>
        </p:nvSpPr>
        <p:spPr/>
        <p:txBody>
          <a:bodyPr/>
          <a:lstStyle/>
          <a:p>
            <a:r>
              <a:rPr lang="en-DE" dirty="0"/>
              <a:t>Support Vector Machine</a:t>
            </a:r>
          </a:p>
        </p:txBody>
      </p:sp>
      <p:sp>
        <p:nvSpPr>
          <p:cNvPr id="3" name="Content Placeholder 2">
            <a:extLst>
              <a:ext uri="{FF2B5EF4-FFF2-40B4-BE49-F238E27FC236}">
                <a16:creationId xmlns:a16="http://schemas.microsoft.com/office/drawing/2014/main" id="{842BB69F-BF3C-6A43-9219-2C9D84368A6E}"/>
              </a:ext>
            </a:extLst>
          </p:cNvPr>
          <p:cNvSpPr>
            <a:spLocks noGrp="1"/>
          </p:cNvSpPr>
          <p:nvPr>
            <p:ph idx="1"/>
          </p:nvPr>
        </p:nvSpPr>
        <p:spPr/>
        <p:txBody>
          <a:bodyPr/>
          <a:lstStyle/>
          <a:p>
            <a:endParaRPr lang="en-DE" dirty="0"/>
          </a:p>
        </p:txBody>
      </p:sp>
      <p:sp>
        <p:nvSpPr>
          <p:cNvPr id="4" name="Text Placeholder 3">
            <a:extLst>
              <a:ext uri="{FF2B5EF4-FFF2-40B4-BE49-F238E27FC236}">
                <a16:creationId xmlns:a16="http://schemas.microsoft.com/office/drawing/2014/main" id="{31BDE231-9A75-5F4C-BF9A-99831A3088F1}"/>
              </a:ext>
            </a:extLst>
          </p:cNvPr>
          <p:cNvSpPr>
            <a:spLocks noGrp="1"/>
          </p:cNvSpPr>
          <p:nvPr>
            <p:ph type="body" sz="quarter" idx="13"/>
          </p:nvPr>
        </p:nvSpPr>
        <p:spPr/>
        <p:txBody>
          <a:bodyPr/>
          <a:lstStyle/>
          <a:p>
            <a:r>
              <a:rPr lang="en-DE" dirty="0"/>
              <a:t>Classification</a:t>
            </a:r>
          </a:p>
        </p:txBody>
      </p:sp>
      <p:sp>
        <p:nvSpPr>
          <p:cNvPr id="5" name="Content Placeholder 4">
            <a:extLst>
              <a:ext uri="{FF2B5EF4-FFF2-40B4-BE49-F238E27FC236}">
                <a16:creationId xmlns:a16="http://schemas.microsoft.com/office/drawing/2014/main" id="{DA8DFF46-087C-0E42-B270-81BEA867CA4A}"/>
              </a:ext>
            </a:extLst>
          </p:cNvPr>
          <p:cNvSpPr>
            <a:spLocks noGrp="1"/>
          </p:cNvSpPr>
          <p:nvPr>
            <p:ph idx="14"/>
          </p:nvPr>
        </p:nvSpPr>
        <p:spPr/>
        <p:txBody>
          <a:bodyPr/>
          <a:lstStyle/>
          <a:p>
            <a:endParaRPr lang="en-DE"/>
          </a:p>
        </p:txBody>
      </p:sp>
      <p:pic>
        <p:nvPicPr>
          <p:cNvPr id="7" name="Content Placeholder 6">
            <a:extLst>
              <a:ext uri="{FF2B5EF4-FFF2-40B4-BE49-F238E27FC236}">
                <a16:creationId xmlns:a16="http://schemas.microsoft.com/office/drawing/2014/main" id="{B1802CA2-2D08-FB48-82E2-C54FC300A446}"/>
              </a:ext>
            </a:extLst>
          </p:cNvPr>
          <p:cNvPicPr>
            <a:picLocks noGrp="1" noChangeAspect="1"/>
          </p:cNvPicPr>
          <p:nvPr>
            <p:ph idx="18"/>
          </p:nvPr>
        </p:nvPicPr>
        <p:blipFill>
          <a:blip r:embed="rId2"/>
          <a:stretch>
            <a:fillRect/>
          </a:stretch>
        </p:blipFill>
        <p:spPr>
          <a:xfrm>
            <a:off x="6595409" y="1655763"/>
            <a:ext cx="4863819" cy="4510087"/>
          </a:xfrm>
          <a:prstGeom prst="rect">
            <a:avLst/>
          </a:prstGeom>
        </p:spPr>
      </p:pic>
    </p:spTree>
    <p:extLst>
      <p:ext uri="{BB962C8B-B14F-4D97-AF65-F5344CB8AC3E}">
        <p14:creationId xmlns:p14="http://schemas.microsoft.com/office/powerpoint/2010/main" val="1533892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77FB-D0AE-2C49-95D1-86639660DBFC}"/>
              </a:ext>
            </a:extLst>
          </p:cNvPr>
          <p:cNvSpPr>
            <a:spLocks noGrp="1"/>
          </p:cNvSpPr>
          <p:nvPr>
            <p:ph type="title"/>
          </p:nvPr>
        </p:nvSpPr>
        <p:spPr/>
        <p:txBody>
          <a:bodyPr/>
          <a:lstStyle/>
          <a:p>
            <a:r>
              <a:rPr lang="en-DE" dirty="0"/>
              <a:t>Na</a:t>
            </a:r>
            <a:r>
              <a:rPr lang="en-GB" dirty="0" err="1"/>
              <a:t>ï</a:t>
            </a:r>
            <a:r>
              <a:rPr lang="en-DE" dirty="0"/>
              <a:t>ve Bayers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8EB913-31B4-2D47-A76C-04AADC35E16F}"/>
                  </a:ext>
                </a:extLst>
              </p:cNvPr>
              <p:cNvSpPr>
                <a:spLocks noGrp="1"/>
              </p:cNvSpPr>
              <p:nvPr>
                <p:ph idx="1"/>
              </p:nvPr>
            </p:nvSpPr>
            <p:spPr/>
            <p:txBody>
              <a:bodyPr/>
              <a:lstStyle/>
              <a:p>
                <a:pPr defTabSz="914400" eaLnBrk="0" fontAlgn="base" hangingPunct="0">
                  <a:lnSpc>
                    <a:spcPct val="100000"/>
                  </a:lnSpc>
                  <a:spcBef>
                    <a:spcPct val="0"/>
                  </a:spcBef>
                  <a:spcAft>
                    <a:spcPct val="0"/>
                  </a:spcAft>
                  <a:buClrTx/>
                  <a:buSzTx/>
                  <a:tabLst/>
                </a:pPr>
                <a:r>
                  <a:rPr lang="en-DE" altLang="en-DE" sz="1200" dirty="0"/>
                  <a:t>Naïve Bayes is a conditional probability model: given a problem instance to be classified, represented by a vector </a:t>
                </a:r>
                <a14:m>
                  <m:oMath xmlns:m="http://schemas.openxmlformats.org/officeDocument/2006/math">
                    <m:r>
                      <a:rPr lang="de-DE" altLang="en-DE" sz="1200" b="0" i="1" smtClean="0">
                        <a:latin typeface="Cambria Math" panose="02040503050406030204" pitchFamily="18" charset="0"/>
                      </a:rPr>
                      <m:t>𝑥</m:t>
                    </m:r>
                    <m:r>
                      <a:rPr lang="de-DE" altLang="en-DE" sz="1200" b="0" i="1" smtClean="0">
                        <a:latin typeface="Cambria Math" panose="02040503050406030204" pitchFamily="18" charset="0"/>
                      </a:rPr>
                      <m:t>=</m:t>
                    </m:r>
                    <m:d>
                      <m:dPr>
                        <m:ctrlPr>
                          <a:rPr lang="de-DE" altLang="en-DE" sz="1200" b="0" i="1" smtClean="0">
                            <a:latin typeface="Cambria Math" panose="02040503050406030204" pitchFamily="18" charset="0"/>
                          </a:rPr>
                        </m:ctrlPr>
                      </m:dPr>
                      <m:e>
                        <m:sSub>
                          <m:sSubPr>
                            <m:ctrlPr>
                              <a:rPr lang="de-DE" altLang="en-DE" sz="1200" b="0" i="1" smtClean="0">
                                <a:latin typeface="Cambria Math" panose="02040503050406030204" pitchFamily="18" charset="0"/>
                              </a:rPr>
                            </m:ctrlPr>
                          </m:sSubPr>
                          <m:e>
                            <m:r>
                              <a:rPr lang="de-DE" altLang="en-DE" sz="1200" b="0" i="1" smtClean="0">
                                <a:latin typeface="Cambria Math" panose="02040503050406030204" pitchFamily="18" charset="0"/>
                              </a:rPr>
                              <m:t>𝑥</m:t>
                            </m:r>
                          </m:e>
                          <m:sub>
                            <m:r>
                              <a:rPr lang="de-DE" altLang="en-DE" sz="1200" b="0" i="1" smtClean="0">
                                <a:latin typeface="Cambria Math" panose="02040503050406030204" pitchFamily="18" charset="0"/>
                              </a:rPr>
                              <m:t>1</m:t>
                            </m:r>
                          </m:sub>
                        </m:sSub>
                        <m:r>
                          <a:rPr lang="de-DE" altLang="en-DE" sz="1200" b="0" i="1" smtClean="0">
                            <a:latin typeface="Cambria Math" panose="02040503050406030204" pitchFamily="18" charset="0"/>
                          </a:rPr>
                          <m:t>,…,</m:t>
                        </m:r>
                        <m:sSub>
                          <m:sSubPr>
                            <m:ctrlPr>
                              <a:rPr lang="de-DE" altLang="en-DE" sz="1200" b="0" i="1" smtClean="0">
                                <a:latin typeface="Cambria Math" panose="02040503050406030204" pitchFamily="18" charset="0"/>
                              </a:rPr>
                            </m:ctrlPr>
                          </m:sSubPr>
                          <m:e>
                            <m:r>
                              <a:rPr lang="de-DE" altLang="en-DE" sz="1200" b="0" i="1" smtClean="0">
                                <a:latin typeface="Cambria Math" panose="02040503050406030204" pitchFamily="18" charset="0"/>
                              </a:rPr>
                              <m:t>𝑥</m:t>
                            </m:r>
                          </m:e>
                          <m:sub>
                            <m:r>
                              <a:rPr lang="de-DE" altLang="en-DE" sz="1200" b="0" i="1" smtClean="0">
                                <a:latin typeface="Cambria Math" panose="02040503050406030204" pitchFamily="18" charset="0"/>
                              </a:rPr>
                              <m:t>𝑛</m:t>
                            </m:r>
                          </m:sub>
                        </m:sSub>
                      </m:e>
                    </m:d>
                  </m:oMath>
                </a14:m>
                <a:r>
                  <a:rPr lang="en-DE" altLang="en-DE" sz="1200" dirty="0"/>
                  <a:t> representing some </a:t>
                </a:r>
                <a14:m>
                  <m:oMath xmlns:m="http://schemas.openxmlformats.org/officeDocument/2006/math">
                    <m:r>
                      <a:rPr lang="en-DE" altLang="en-DE" sz="1200" i="1" dirty="0" smtClean="0">
                        <a:latin typeface="Cambria Math" panose="02040503050406030204" pitchFamily="18" charset="0"/>
                      </a:rPr>
                      <m:t>𝑛</m:t>
                    </m:r>
                  </m:oMath>
                </a14:m>
                <a:r>
                  <a:rPr lang="en-DE" altLang="en-DE" sz="1200" dirty="0"/>
                  <a:t> features (independent variables), it assigns to this instance probabilities </a:t>
                </a:r>
                <a14:m>
                  <m:oMath xmlns:m="http://schemas.openxmlformats.org/officeDocument/2006/math">
                    <m:r>
                      <a:rPr lang="de-DE" altLang="en-DE" sz="1200" b="0" i="1" smtClean="0">
                        <a:latin typeface="Cambria Math" panose="02040503050406030204" pitchFamily="18" charset="0"/>
                      </a:rPr>
                      <m:t>𝑝</m:t>
                    </m:r>
                    <m:d>
                      <m:dPr>
                        <m:ctrlPr>
                          <a:rPr lang="de-DE" altLang="en-DE" sz="1200" b="0" i="1" smtClean="0">
                            <a:latin typeface="Cambria Math" panose="02040503050406030204" pitchFamily="18" charset="0"/>
                          </a:rPr>
                        </m:ctrlPr>
                      </m:dPr>
                      <m:e>
                        <m:sSub>
                          <m:sSubPr>
                            <m:ctrlPr>
                              <a:rPr lang="de-DE" altLang="en-DE" sz="1200" b="0" i="1" smtClean="0">
                                <a:latin typeface="Cambria Math" panose="02040503050406030204" pitchFamily="18" charset="0"/>
                              </a:rPr>
                            </m:ctrlPr>
                          </m:sSubPr>
                          <m:e>
                            <m:r>
                              <a:rPr lang="de-DE" altLang="en-DE" sz="1200" b="0" i="1" smtClean="0">
                                <a:latin typeface="Cambria Math" panose="02040503050406030204" pitchFamily="18" charset="0"/>
                              </a:rPr>
                              <m:t>𝐶</m:t>
                            </m:r>
                          </m:e>
                          <m:sub>
                            <m:r>
                              <a:rPr lang="de-DE" altLang="en-DE" sz="1200" b="0" i="1" smtClean="0">
                                <a:latin typeface="Cambria Math" panose="02040503050406030204" pitchFamily="18" charset="0"/>
                              </a:rPr>
                              <m:t>𝑘</m:t>
                            </m:r>
                          </m:sub>
                        </m:sSub>
                      </m:e>
                      <m:e>
                        <m:sSub>
                          <m:sSubPr>
                            <m:ctrlPr>
                              <a:rPr lang="de-DE" altLang="en-DE" sz="1200" b="0" i="1" smtClean="0">
                                <a:latin typeface="Cambria Math" panose="02040503050406030204" pitchFamily="18" charset="0"/>
                              </a:rPr>
                            </m:ctrlPr>
                          </m:sSubPr>
                          <m:e>
                            <m:r>
                              <a:rPr lang="de-DE" altLang="en-DE" sz="1200" b="0" i="1" smtClean="0">
                                <a:latin typeface="Cambria Math" panose="02040503050406030204" pitchFamily="18" charset="0"/>
                              </a:rPr>
                              <m:t>𝑥</m:t>
                            </m:r>
                          </m:e>
                          <m:sub>
                            <m:r>
                              <a:rPr lang="de-DE" altLang="en-DE" sz="1200" b="0" i="1" smtClean="0">
                                <a:latin typeface="Cambria Math" panose="02040503050406030204" pitchFamily="18" charset="0"/>
                              </a:rPr>
                              <m:t>1</m:t>
                            </m:r>
                          </m:sub>
                        </m:sSub>
                        <m:r>
                          <a:rPr lang="de-DE" altLang="en-DE" sz="1200" b="0" i="1" smtClean="0">
                            <a:latin typeface="Cambria Math" panose="02040503050406030204" pitchFamily="18" charset="0"/>
                          </a:rPr>
                          <m:t>,…,</m:t>
                        </m:r>
                        <m:sSub>
                          <m:sSubPr>
                            <m:ctrlPr>
                              <a:rPr lang="de-DE" altLang="en-DE" sz="1200" b="0" i="1" smtClean="0">
                                <a:latin typeface="Cambria Math" panose="02040503050406030204" pitchFamily="18" charset="0"/>
                              </a:rPr>
                            </m:ctrlPr>
                          </m:sSubPr>
                          <m:e>
                            <m:r>
                              <a:rPr lang="de-DE" altLang="en-DE" sz="1200" b="0" i="1" smtClean="0">
                                <a:latin typeface="Cambria Math" panose="02040503050406030204" pitchFamily="18" charset="0"/>
                              </a:rPr>
                              <m:t>𝑥</m:t>
                            </m:r>
                          </m:e>
                          <m:sub>
                            <m:r>
                              <a:rPr lang="de-DE" altLang="en-DE" sz="1200" b="0" i="1" smtClean="0">
                                <a:latin typeface="Cambria Math" panose="02040503050406030204" pitchFamily="18" charset="0"/>
                              </a:rPr>
                              <m:t>𝑛</m:t>
                            </m:r>
                          </m:sub>
                        </m:sSub>
                      </m:e>
                    </m:d>
                  </m:oMath>
                </a14:m>
                <a:r>
                  <a:rPr lang="en-DE" altLang="en-DE" sz="1200" dirty="0"/>
                  <a:t> for each of </a:t>
                </a:r>
                <a14:m>
                  <m:oMath xmlns:m="http://schemas.openxmlformats.org/officeDocument/2006/math">
                    <m:r>
                      <a:rPr lang="en-DE" altLang="en-DE" sz="1200" i="1" dirty="0" smtClean="0">
                        <a:latin typeface="Cambria Math" panose="02040503050406030204" pitchFamily="18" charset="0"/>
                      </a:rPr>
                      <m:t>𝐾</m:t>
                    </m:r>
                  </m:oMath>
                </a14:m>
                <a:r>
                  <a:rPr lang="en-DE" altLang="en-DE" sz="1200" dirty="0"/>
                  <a:t> possible outcomes or classes </a:t>
                </a:r>
                <a14:m>
                  <m:oMath xmlns:m="http://schemas.openxmlformats.org/officeDocument/2006/math">
                    <m:sSub>
                      <m:sSubPr>
                        <m:ctrlPr>
                          <a:rPr lang="de-DE" altLang="en-DE" sz="1200" b="0" i="1" smtClean="0">
                            <a:latin typeface="Cambria Math" panose="02040503050406030204" pitchFamily="18" charset="0"/>
                          </a:rPr>
                        </m:ctrlPr>
                      </m:sSubPr>
                      <m:e>
                        <m:r>
                          <a:rPr lang="de-DE" altLang="en-DE" sz="1200" b="0" i="1" smtClean="0">
                            <a:latin typeface="Cambria Math" panose="02040503050406030204" pitchFamily="18" charset="0"/>
                          </a:rPr>
                          <m:t>𝐶</m:t>
                        </m:r>
                      </m:e>
                      <m:sub>
                        <m:r>
                          <a:rPr lang="de-DE" altLang="en-DE" sz="1200" b="0" i="1" smtClean="0">
                            <a:latin typeface="Cambria Math" panose="02040503050406030204" pitchFamily="18" charset="0"/>
                          </a:rPr>
                          <m:t>𝑘</m:t>
                        </m:r>
                      </m:sub>
                    </m:sSub>
                  </m:oMath>
                </a14:m>
                <a:r>
                  <a:rPr lang="en-DE" altLang="en-DE" sz="1200" dirty="0"/>
                  <a:t>.</a:t>
                </a:r>
              </a:p>
              <a:p>
                <a:pPr defTabSz="914400" eaLnBrk="0" fontAlgn="base" hangingPunct="0">
                  <a:lnSpc>
                    <a:spcPct val="100000"/>
                  </a:lnSpc>
                  <a:spcBef>
                    <a:spcPct val="0"/>
                  </a:spcBef>
                  <a:spcAft>
                    <a:spcPct val="0"/>
                  </a:spcAft>
                  <a:buClrTx/>
                  <a:buSzTx/>
                  <a:tabLst/>
                </a:pPr>
                <a:r>
                  <a:rPr lang="en-GB" altLang="en-DE" sz="1200" dirty="0"/>
                  <a:t>The problem with the above formulation is that if the number of features </a:t>
                </a:r>
                <a14:m>
                  <m:oMath xmlns:m="http://schemas.openxmlformats.org/officeDocument/2006/math">
                    <m:r>
                      <a:rPr lang="en-GB" altLang="en-DE" sz="1200" i="1" dirty="0" smtClean="0">
                        <a:latin typeface="Cambria Math" panose="02040503050406030204" pitchFamily="18" charset="0"/>
                      </a:rPr>
                      <m:t>𝑛</m:t>
                    </m:r>
                  </m:oMath>
                </a14:m>
                <a:r>
                  <a:rPr lang="en-GB" altLang="en-DE" sz="1200" dirty="0"/>
                  <a:t> is large or if a feature can take on a large number of values, then basing such a model on probability tables is infeasible. Using Bayes' theorem, the conditional probability can be decomposed as </a:t>
                </a:r>
                <a:br>
                  <a:rPr lang="en-GB" altLang="en-DE" sz="1200" dirty="0"/>
                </a:br>
                <a14:m>
                  <m:oMath xmlns:m="http://schemas.openxmlformats.org/officeDocument/2006/math">
                    <m:r>
                      <a:rPr lang="de-DE" altLang="en-DE" sz="1200" b="0" i="1" smtClean="0">
                        <a:latin typeface="Cambria Math" panose="02040503050406030204" pitchFamily="18" charset="0"/>
                      </a:rPr>
                      <m:t>𝑝</m:t>
                    </m:r>
                    <m:d>
                      <m:dPr>
                        <m:endChr m:val="|"/>
                        <m:ctrlPr>
                          <a:rPr lang="de-DE" altLang="en-DE" sz="1200" b="0" i="1" smtClean="0">
                            <a:latin typeface="Cambria Math" panose="02040503050406030204" pitchFamily="18" charset="0"/>
                          </a:rPr>
                        </m:ctrlPr>
                      </m:dPr>
                      <m:e>
                        <m:sSub>
                          <m:sSubPr>
                            <m:ctrlPr>
                              <a:rPr lang="de-DE" altLang="en-DE" sz="1200" b="0" i="1" smtClean="0">
                                <a:latin typeface="Cambria Math" panose="02040503050406030204" pitchFamily="18" charset="0"/>
                              </a:rPr>
                            </m:ctrlPr>
                          </m:sSubPr>
                          <m:e>
                            <m:r>
                              <a:rPr lang="de-DE" altLang="en-DE" sz="1200" b="0" i="1" smtClean="0">
                                <a:latin typeface="Cambria Math" panose="02040503050406030204" pitchFamily="18" charset="0"/>
                              </a:rPr>
                              <m:t>𝐶</m:t>
                            </m:r>
                          </m:e>
                          <m:sub>
                            <m:r>
                              <a:rPr lang="de-DE" altLang="en-DE" sz="1200" b="0" i="1" smtClean="0">
                                <a:latin typeface="Cambria Math" panose="02040503050406030204" pitchFamily="18" charset="0"/>
                              </a:rPr>
                              <m:t>𝑘</m:t>
                            </m:r>
                          </m:sub>
                        </m:sSub>
                      </m:e>
                    </m:d>
                    <m:r>
                      <a:rPr lang="de-DE" altLang="en-DE" sz="1200" b="0" i="1" smtClean="0">
                        <a:latin typeface="Cambria Math" panose="02040503050406030204" pitchFamily="18" charset="0"/>
                      </a:rPr>
                      <m:t>𝑥</m:t>
                    </m:r>
                    <m:r>
                      <a:rPr lang="de-DE" altLang="en-DE" sz="1200" b="0" i="1" smtClean="0">
                        <a:latin typeface="Cambria Math" panose="02040503050406030204" pitchFamily="18" charset="0"/>
                      </a:rPr>
                      <m:t>)=</m:t>
                    </m:r>
                    <m:f>
                      <m:fPr>
                        <m:ctrlPr>
                          <a:rPr lang="de-DE" altLang="en-DE" sz="1200" b="0" i="1" smtClean="0">
                            <a:latin typeface="Cambria Math" panose="02040503050406030204" pitchFamily="18" charset="0"/>
                          </a:rPr>
                        </m:ctrlPr>
                      </m:fPr>
                      <m:num>
                        <m:r>
                          <a:rPr lang="de-DE" altLang="en-DE" sz="1200" b="0" i="1" smtClean="0">
                            <a:latin typeface="Cambria Math" panose="02040503050406030204" pitchFamily="18" charset="0"/>
                          </a:rPr>
                          <m:t>𝑝</m:t>
                        </m:r>
                        <m:d>
                          <m:dPr>
                            <m:ctrlPr>
                              <a:rPr lang="de-DE" altLang="en-DE" sz="1200" b="0" i="1" smtClean="0">
                                <a:latin typeface="Cambria Math" panose="02040503050406030204" pitchFamily="18" charset="0"/>
                              </a:rPr>
                            </m:ctrlPr>
                          </m:dPr>
                          <m:e>
                            <m:r>
                              <a:rPr lang="de-DE" altLang="en-DE" sz="1200" b="0" i="1" smtClean="0">
                                <a:latin typeface="Cambria Math" panose="02040503050406030204" pitchFamily="18" charset="0"/>
                              </a:rPr>
                              <m:t>𝑥</m:t>
                            </m:r>
                          </m:e>
                          <m:e>
                            <m:sSub>
                              <m:sSubPr>
                                <m:ctrlPr>
                                  <a:rPr lang="de-DE" altLang="en-DE" sz="1200" b="0" i="1" smtClean="0">
                                    <a:latin typeface="Cambria Math" panose="02040503050406030204" pitchFamily="18" charset="0"/>
                                  </a:rPr>
                                </m:ctrlPr>
                              </m:sSubPr>
                              <m:e>
                                <m:r>
                                  <a:rPr lang="de-DE" altLang="en-DE" sz="1200" b="0" i="1" smtClean="0">
                                    <a:latin typeface="Cambria Math" panose="02040503050406030204" pitchFamily="18" charset="0"/>
                                  </a:rPr>
                                  <m:t>𝐶</m:t>
                                </m:r>
                              </m:e>
                              <m:sub>
                                <m:r>
                                  <a:rPr lang="de-DE" altLang="en-DE" sz="1200" b="0" i="1" smtClean="0">
                                    <a:latin typeface="Cambria Math" panose="02040503050406030204" pitchFamily="18" charset="0"/>
                                  </a:rPr>
                                  <m:t>𝑘</m:t>
                                </m:r>
                              </m:sub>
                            </m:sSub>
                          </m:e>
                        </m:d>
                        <m:r>
                          <a:rPr lang="de-DE" altLang="en-DE" sz="1200" b="0" i="1" smtClean="0">
                            <a:latin typeface="Cambria Math" panose="02040503050406030204" pitchFamily="18" charset="0"/>
                          </a:rPr>
                          <m:t>𝑝</m:t>
                        </m:r>
                        <m:d>
                          <m:dPr>
                            <m:ctrlPr>
                              <a:rPr lang="de-DE" altLang="en-DE" sz="1200" b="0" i="1" smtClean="0">
                                <a:latin typeface="Cambria Math" panose="02040503050406030204" pitchFamily="18" charset="0"/>
                              </a:rPr>
                            </m:ctrlPr>
                          </m:dPr>
                          <m:e>
                            <m:sSub>
                              <m:sSubPr>
                                <m:ctrlPr>
                                  <a:rPr lang="de-DE" altLang="en-DE" sz="1200" b="0" i="1" smtClean="0">
                                    <a:latin typeface="Cambria Math" panose="02040503050406030204" pitchFamily="18" charset="0"/>
                                  </a:rPr>
                                </m:ctrlPr>
                              </m:sSubPr>
                              <m:e>
                                <m:r>
                                  <a:rPr lang="de-DE" altLang="en-DE" sz="1200" b="0" i="1" smtClean="0">
                                    <a:latin typeface="Cambria Math" panose="02040503050406030204" pitchFamily="18" charset="0"/>
                                  </a:rPr>
                                  <m:t>𝐶</m:t>
                                </m:r>
                              </m:e>
                              <m:sub>
                                <m:r>
                                  <a:rPr lang="de-DE" altLang="en-DE" sz="1200" b="0" i="1" smtClean="0">
                                    <a:latin typeface="Cambria Math" panose="02040503050406030204" pitchFamily="18" charset="0"/>
                                  </a:rPr>
                                  <m:t>𝑘</m:t>
                                </m:r>
                              </m:sub>
                            </m:sSub>
                          </m:e>
                        </m:d>
                      </m:num>
                      <m:den>
                        <m:r>
                          <a:rPr lang="de-DE" altLang="en-DE" sz="1200" b="0" i="1" smtClean="0">
                            <a:latin typeface="Cambria Math" panose="02040503050406030204" pitchFamily="18" charset="0"/>
                          </a:rPr>
                          <m:t>𝑝</m:t>
                        </m:r>
                        <m:d>
                          <m:dPr>
                            <m:ctrlPr>
                              <a:rPr lang="de-DE" altLang="en-DE" sz="1200" b="0" i="1" smtClean="0">
                                <a:latin typeface="Cambria Math" panose="02040503050406030204" pitchFamily="18" charset="0"/>
                              </a:rPr>
                            </m:ctrlPr>
                          </m:dPr>
                          <m:e>
                            <m:r>
                              <a:rPr lang="de-DE" altLang="en-DE" sz="1200" b="0" i="1" smtClean="0">
                                <a:latin typeface="Cambria Math" panose="02040503050406030204" pitchFamily="18" charset="0"/>
                              </a:rPr>
                              <m:t>𝑥</m:t>
                            </m:r>
                          </m:e>
                        </m:d>
                      </m:den>
                    </m:f>
                  </m:oMath>
                </a14:m>
                <a:endParaRPr lang="en-DE" altLang="en-DE" sz="1200" dirty="0"/>
              </a:p>
              <a:p>
                <a:pPr defTabSz="914400" eaLnBrk="0" fontAlgn="base" hangingPunct="0">
                  <a:lnSpc>
                    <a:spcPct val="100000"/>
                  </a:lnSpc>
                  <a:spcBef>
                    <a:spcPct val="0"/>
                  </a:spcBef>
                  <a:spcAft>
                    <a:spcPct val="0"/>
                  </a:spcAft>
                  <a:buClrTx/>
                  <a:buSzTx/>
                  <a:tabLst/>
                </a:pPr>
                <a:r>
                  <a:rPr lang="en-GB" sz="1200" dirty="0"/>
                  <a:t>In plain English, using Bayesian probability terminology, the above equation can be written as </a:t>
                </a:r>
                <a:br>
                  <a:rPr lang="en-GB" sz="1200" dirty="0"/>
                </a:br>
                <a14:m>
                  <m:oMath xmlns:m="http://schemas.openxmlformats.org/officeDocument/2006/math">
                    <m:r>
                      <a:rPr lang="de-DE" altLang="en-DE" sz="1200" b="0" i="1" smtClean="0">
                        <a:latin typeface="Cambria Math" panose="02040503050406030204" pitchFamily="18" charset="0"/>
                      </a:rPr>
                      <m:t>𝑝𝑜𝑠𝑡𝑒𝑟𝑖𝑜𝑟</m:t>
                    </m:r>
                    <m:r>
                      <a:rPr lang="de-DE" altLang="en-DE" sz="1200" i="1">
                        <a:latin typeface="Cambria Math" panose="02040503050406030204" pitchFamily="18" charset="0"/>
                      </a:rPr>
                      <m:t>=</m:t>
                    </m:r>
                    <m:f>
                      <m:fPr>
                        <m:ctrlPr>
                          <a:rPr lang="de-DE" altLang="en-DE" sz="1200" i="1">
                            <a:latin typeface="Cambria Math" panose="02040503050406030204" pitchFamily="18" charset="0"/>
                          </a:rPr>
                        </m:ctrlPr>
                      </m:fPr>
                      <m:num>
                        <m:r>
                          <a:rPr lang="de-DE" altLang="en-DE" sz="1200" b="0" i="1" smtClean="0">
                            <a:latin typeface="Cambria Math" panose="02040503050406030204" pitchFamily="18" charset="0"/>
                          </a:rPr>
                          <m:t>𝑙𝑖𝑘𝑒𝑙𝑖h𝑜𝑜𝑑</m:t>
                        </m:r>
                        <m:r>
                          <a:rPr lang="de-DE" altLang="en-DE" sz="1200" b="0" i="1" smtClean="0">
                            <a:latin typeface="Cambria Math" panose="02040503050406030204" pitchFamily="18" charset="0"/>
                          </a:rPr>
                          <m:t> </m:t>
                        </m:r>
                        <m:r>
                          <a:rPr lang="de-DE" altLang="en-DE" sz="1200" b="0" i="1" smtClean="0">
                            <a:latin typeface="Cambria Math" panose="02040503050406030204" pitchFamily="18" charset="0"/>
                          </a:rPr>
                          <m:t>𝑥</m:t>
                        </m:r>
                        <m:r>
                          <a:rPr lang="de-DE" altLang="en-DE" sz="1200" b="0" i="1" smtClean="0">
                            <a:latin typeface="Cambria Math" panose="02040503050406030204" pitchFamily="18" charset="0"/>
                          </a:rPr>
                          <m:t> </m:t>
                        </m:r>
                        <m:r>
                          <a:rPr lang="de-DE" altLang="en-DE" sz="1200" b="0" i="1" smtClean="0">
                            <a:latin typeface="Cambria Math" panose="02040503050406030204" pitchFamily="18" charset="0"/>
                          </a:rPr>
                          <m:t>𝑝𝑟𝑖𝑜𝑟</m:t>
                        </m:r>
                      </m:num>
                      <m:den>
                        <m:r>
                          <a:rPr lang="de-DE" altLang="en-DE" sz="1200" b="0" i="1" smtClean="0">
                            <a:latin typeface="Cambria Math" panose="02040503050406030204" pitchFamily="18" charset="0"/>
                          </a:rPr>
                          <m:t>𝑒𝑣𝑖𝑑𝑒𝑛𝑐𝑒</m:t>
                        </m:r>
                      </m:den>
                    </m:f>
                  </m:oMath>
                </a14:m>
                <a:endParaRPr lang="en-DE" altLang="en-DE" sz="1200" dirty="0"/>
              </a:p>
              <a:p>
                <a:pPr defTabSz="914400" eaLnBrk="0" fontAlgn="base" hangingPunct="0">
                  <a:lnSpc>
                    <a:spcPct val="100000"/>
                  </a:lnSpc>
                  <a:spcBef>
                    <a:spcPct val="0"/>
                  </a:spcBef>
                  <a:spcAft>
                    <a:spcPct val="0"/>
                  </a:spcAft>
                  <a:buClrTx/>
                  <a:buSzTx/>
                  <a:tabLst/>
                </a:pPr>
                <a:endParaRPr lang="en-DE" altLang="en-DE" sz="1200" dirty="0"/>
              </a:p>
              <a:p>
                <a:r>
                  <a:rPr lang="en-GB" sz="1200" dirty="0"/>
                  <a:t>Now the "naïve" conditional independence assumptions come into play: assume that all features in </a:t>
                </a:r>
                <a14:m>
                  <m:oMath xmlns:m="http://schemas.openxmlformats.org/officeDocument/2006/math">
                    <m:r>
                      <a:rPr lang="de-DE" sz="1200" b="0" i="1" smtClean="0">
                        <a:latin typeface="Cambria Math" panose="02040503050406030204" pitchFamily="18" charset="0"/>
                      </a:rPr>
                      <m:t>𝑥</m:t>
                    </m:r>
                  </m:oMath>
                </a14:m>
                <a:r>
                  <a:rPr lang="en-GB" sz="1200" dirty="0"/>
                  <a:t> are mutually independent, conditional on the category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𝐶</m:t>
                        </m:r>
                      </m:e>
                      <m:sub>
                        <m:r>
                          <a:rPr lang="de-DE" sz="1200" b="0" i="1" smtClean="0">
                            <a:latin typeface="Cambria Math" panose="02040503050406030204" pitchFamily="18" charset="0"/>
                          </a:rPr>
                          <m:t>𝑘</m:t>
                        </m:r>
                      </m:sub>
                    </m:sSub>
                  </m:oMath>
                </a14:m>
                <a:r>
                  <a:rPr lang="en-GB" sz="1200" dirty="0"/>
                  <a:t>. Under this assumption</a:t>
                </a:r>
                <a:br>
                  <a:rPr lang="en-GB" sz="1200" dirty="0"/>
                </a:br>
                <a14:m>
                  <m:oMath xmlns:m="http://schemas.openxmlformats.org/officeDocument/2006/math">
                    <m:r>
                      <a:rPr lang="de-DE" sz="1200" b="0" i="1" smtClean="0">
                        <a:latin typeface="Cambria Math" panose="02040503050406030204" pitchFamily="18" charset="0"/>
                      </a:rPr>
                      <m:t>𝑝</m:t>
                    </m:r>
                    <m:d>
                      <m:dPr>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𝐶</m:t>
                            </m:r>
                          </m:e>
                          <m:sub>
                            <m:r>
                              <a:rPr lang="de-DE" sz="1200" b="0" i="1" smtClean="0">
                                <a:latin typeface="Cambria Math" panose="02040503050406030204" pitchFamily="18" charset="0"/>
                              </a:rPr>
                              <m:t>𝑘</m:t>
                            </m:r>
                          </m:sub>
                        </m:sSub>
                      </m:e>
                      <m:e>
                        <m:r>
                          <a:rPr lang="de-DE" sz="1200" b="0" i="1" smtClean="0">
                            <a:latin typeface="Cambria Math" panose="02040503050406030204" pitchFamily="18" charset="0"/>
                          </a:rPr>
                          <m:t>𝑥</m:t>
                        </m:r>
                      </m:e>
                    </m:d>
                    <m:r>
                      <a:rPr lang="de-DE" sz="1200" i="1">
                        <a:latin typeface="Cambria Math" panose="02040503050406030204" pitchFamily="18" charset="0"/>
                        <a:ea typeface="Cambria Math" panose="02040503050406030204" pitchFamily="18" charset="0"/>
                      </a:rPr>
                      <m:t>∝</m:t>
                    </m:r>
                    <m:r>
                      <a:rPr lang="de-DE" sz="1200" b="0" i="1" smtClean="0">
                        <a:latin typeface="Cambria Math" panose="02040503050406030204" pitchFamily="18" charset="0"/>
                        <a:ea typeface="Cambria Math" panose="02040503050406030204" pitchFamily="18" charset="0"/>
                      </a:rPr>
                      <m:t>𝑝</m:t>
                    </m:r>
                    <m:d>
                      <m:dPr>
                        <m:ctrlPr>
                          <a:rPr lang="de-DE" sz="1200" b="0" i="1" smtClean="0">
                            <a:latin typeface="Cambria Math" panose="02040503050406030204" pitchFamily="18" charset="0"/>
                            <a:ea typeface="Cambria Math" panose="02040503050406030204" pitchFamily="18" charset="0"/>
                          </a:rPr>
                        </m:ctrlPr>
                      </m:dPr>
                      <m:e>
                        <m:sSub>
                          <m:sSubPr>
                            <m:ctrlPr>
                              <a:rPr lang="de-DE" sz="1200" b="0" i="1" smtClean="0">
                                <a:latin typeface="Cambria Math" panose="02040503050406030204" pitchFamily="18" charset="0"/>
                                <a:ea typeface="Cambria Math" panose="02040503050406030204" pitchFamily="18" charset="0"/>
                              </a:rPr>
                            </m:ctrlPr>
                          </m:sSubPr>
                          <m:e>
                            <m:r>
                              <a:rPr lang="de-DE" sz="1200" b="0" i="1" smtClean="0">
                                <a:latin typeface="Cambria Math" panose="02040503050406030204" pitchFamily="18" charset="0"/>
                                <a:ea typeface="Cambria Math" panose="02040503050406030204" pitchFamily="18" charset="0"/>
                              </a:rPr>
                              <m:t>𝐶</m:t>
                            </m:r>
                          </m:e>
                          <m:sub>
                            <m:r>
                              <a:rPr lang="de-DE" sz="1200" b="0" i="1" smtClean="0">
                                <a:latin typeface="Cambria Math" panose="02040503050406030204" pitchFamily="18" charset="0"/>
                                <a:ea typeface="Cambria Math" panose="02040503050406030204" pitchFamily="18" charset="0"/>
                              </a:rPr>
                              <m:t>𝑘</m:t>
                            </m:r>
                          </m:sub>
                        </m:sSub>
                      </m:e>
                    </m:d>
                    <m:nary>
                      <m:naryPr>
                        <m:chr m:val="∏"/>
                        <m:limLoc m:val="subSup"/>
                        <m:ctrlPr>
                          <a:rPr lang="de-DE" sz="1200" b="0" i="1" smtClean="0">
                            <a:latin typeface="Cambria Math" panose="02040503050406030204" pitchFamily="18" charset="0"/>
                            <a:ea typeface="Cambria Math" panose="02040503050406030204" pitchFamily="18" charset="0"/>
                          </a:rPr>
                        </m:ctrlPr>
                      </m:naryPr>
                      <m:sub>
                        <m:r>
                          <m:rPr>
                            <m:brk m:alnAt="25"/>
                          </m:rPr>
                          <a:rPr lang="de-DE" sz="1200" b="0" i="1" smtClean="0">
                            <a:latin typeface="Cambria Math" panose="02040503050406030204" pitchFamily="18" charset="0"/>
                            <a:ea typeface="Cambria Math" panose="02040503050406030204" pitchFamily="18" charset="0"/>
                          </a:rPr>
                          <m:t>𝑖</m:t>
                        </m:r>
                        <m:r>
                          <a:rPr lang="de-DE" sz="1200" b="0" i="1" smtClean="0">
                            <a:latin typeface="Cambria Math" panose="02040503050406030204" pitchFamily="18" charset="0"/>
                            <a:ea typeface="Cambria Math" panose="02040503050406030204" pitchFamily="18" charset="0"/>
                          </a:rPr>
                          <m:t>=1</m:t>
                        </m:r>
                      </m:sub>
                      <m:sup>
                        <m:r>
                          <a:rPr lang="de-DE" sz="1200" b="0" i="1" smtClean="0">
                            <a:latin typeface="Cambria Math" panose="02040503050406030204" pitchFamily="18" charset="0"/>
                            <a:ea typeface="Cambria Math" panose="02040503050406030204" pitchFamily="18" charset="0"/>
                          </a:rPr>
                          <m:t>𝑁</m:t>
                        </m:r>
                      </m:sup>
                      <m:e>
                        <m:r>
                          <a:rPr lang="de-DE" sz="1200" b="0" i="1" smtClean="0">
                            <a:latin typeface="Cambria Math" panose="02040503050406030204" pitchFamily="18" charset="0"/>
                            <a:ea typeface="Cambria Math" panose="02040503050406030204" pitchFamily="18" charset="0"/>
                          </a:rPr>
                          <m:t>𝑝</m:t>
                        </m:r>
                        <m:d>
                          <m:dPr>
                            <m:ctrlPr>
                              <a:rPr lang="de-DE" sz="1200" b="0" i="1" smtClean="0">
                                <a:latin typeface="Cambria Math" panose="02040503050406030204" pitchFamily="18" charset="0"/>
                                <a:ea typeface="Cambria Math" panose="02040503050406030204" pitchFamily="18" charset="0"/>
                              </a:rPr>
                            </m:ctrlPr>
                          </m:dPr>
                          <m:e>
                            <m:sSub>
                              <m:sSubPr>
                                <m:ctrlPr>
                                  <a:rPr lang="de-DE" sz="1200" b="0" i="1" smtClean="0">
                                    <a:latin typeface="Cambria Math" panose="02040503050406030204" pitchFamily="18" charset="0"/>
                                    <a:ea typeface="Cambria Math" panose="02040503050406030204" pitchFamily="18" charset="0"/>
                                  </a:rPr>
                                </m:ctrlPr>
                              </m:sSubPr>
                              <m:e>
                                <m:r>
                                  <a:rPr lang="de-DE" sz="1200" b="0" i="1" smtClean="0">
                                    <a:latin typeface="Cambria Math" panose="02040503050406030204" pitchFamily="18" charset="0"/>
                                    <a:ea typeface="Cambria Math" panose="02040503050406030204" pitchFamily="18" charset="0"/>
                                  </a:rPr>
                                  <m:t>𝑥</m:t>
                                </m:r>
                              </m:e>
                              <m:sub>
                                <m:r>
                                  <a:rPr lang="de-DE" sz="1200" b="0" i="1" smtClean="0">
                                    <a:latin typeface="Cambria Math" panose="02040503050406030204" pitchFamily="18" charset="0"/>
                                    <a:ea typeface="Cambria Math" panose="02040503050406030204" pitchFamily="18" charset="0"/>
                                  </a:rPr>
                                  <m:t>𝑖</m:t>
                                </m:r>
                              </m:sub>
                            </m:sSub>
                          </m:e>
                          <m:e>
                            <m:sSub>
                              <m:sSubPr>
                                <m:ctrlPr>
                                  <a:rPr lang="de-DE" sz="1200" b="0" i="1" smtClean="0">
                                    <a:latin typeface="Cambria Math" panose="02040503050406030204" pitchFamily="18" charset="0"/>
                                    <a:ea typeface="Cambria Math" panose="02040503050406030204" pitchFamily="18" charset="0"/>
                                  </a:rPr>
                                </m:ctrlPr>
                              </m:sSubPr>
                              <m:e>
                                <m:r>
                                  <a:rPr lang="de-DE" sz="1200" b="0" i="1" smtClean="0">
                                    <a:latin typeface="Cambria Math" panose="02040503050406030204" pitchFamily="18" charset="0"/>
                                    <a:ea typeface="Cambria Math" panose="02040503050406030204" pitchFamily="18" charset="0"/>
                                  </a:rPr>
                                  <m:t>𝐶</m:t>
                                </m:r>
                              </m:e>
                              <m:sub>
                                <m:r>
                                  <a:rPr lang="de-DE" sz="1200" b="0" i="1" smtClean="0">
                                    <a:latin typeface="Cambria Math" panose="02040503050406030204" pitchFamily="18" charset="0"/>
                                    <a:ea typeface="Cambria Math" panose="02040503050406030204" pitchFamily="18" charset="0"/>
                                  </a:rPr>
                                  <m:t>𝑘</m:t>
                                </m:r>
                              </m:sub>
                            </m:sSub>
                          </m:e>
                        </m:d>
                      </m:e>
                    </m:nary>
                    <m:r>
                      <a:rPr lang="de-DE" sz="1200" b="0" i="1" smtClean="0">
                        <a:latin typeface="Cambria Math" panose="02040503050406030204" pitchFamily="18" charset="0"/>
                        <a:ea typeface="Cambria Math" panose="02040503050406030204" pitchFamily="18" charset="0"/>
                      </a:rPr>
                      <m:t> </m:t>
                    </m:r>
                  </m:oMath>
                </a14:m>
                <a:endParaRPr lang="en-GB" sz="1200" dirty="0"/>
              </a:p>
              <a:p>
                <a:r>
                  <a:rPr lang="en-DE" sz="1200" dirty="0"/>
                  <a:t>A Bayes classifier assigns a class label </a:t>
                </a:r>
                <a14:m>
                  <m:oMath xmlns:m="http://schemas.openxmlformats.org/officeDocument/2006/math">
                    <m:acc>
                      <m:accPr>
                        <m:chr m:val="̂"/>
                        <m:ctrlPr>
                          <a:rPr lang="en-DE" sz="1200" i="1" smtClean="0">
                            <a:latin typeface="Cambria Math" panose="02040503050406030204" pitchFamily="18" charset="0"/>
                          </a:rPr>
                        </m:ctrlPr>
                      </m:accPr>
                      <m:e>
                        <m:r>
                          <a:rPr lang="de-DE" sz="1200" b="0" i="1" smtClean="0">
                            <a:latin typeface="Cambria Math" panose="02040503050406030204" pitchFamily="18" charset="0"/>
                          </a:rPr>
                          <m:t>𝑦</m:t>
                        </m:r>
                      </m:e>
                    </m:acc>
                    <m:r>
                      <a:rPr lang="de-DE" sz="1200" b="0" i="1" smtClean="0">
                        <a:latin typeface="Cambria Math" panose="02040503050406030204" pitchFamily="18" charset="0"/>
                      </a:rPr>
                      <m:t>=</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𝐶</m:t>
                        </m:r>
                      </m:e>
                      <m:sub>
                        <m:r>
                          <a:rPr lang="de-DE" sz="1200" b="0" i="1" smtClean="0">
                            <a:latin typeface="Cambria Math" panose="02040503050406030204" pitchFamily="18" charset="0"/>
                          </a:rPr>
                          <m:t>𝑘</m:t>
                        </m:r>
                      </m:sub>
                    </m:sSub>
                  </m:oMath>
                </a14:m>
                <a:r>
                  <a:rPr lang="en-DE" sz="1200" dirty="0"/>
                  <a:t> as follows:</a:t>
                </a:r>
                <a:br>
                  <a:rPr lang="en-DE" sz="1200" dirty="0"/>
                </a:br>
                <a14:m>
                  <m:oMath xmlns:m="http://schemas.openxmlformats.org/officeDocument/2006/math">
                    <m:acc>
                      <m:accPr>
                        <m:chr m:val="̂"/>
                        <m:ctrlPr>
                          <a:rPr lang="en-DE" sz="1200" i="1" smtClean="0">
                            <a:latin typeface="Cambria Math" panose="02040503050406030204" pitchFamily="18" charset="0"/>
                          </a:rPr>
                        </m:ctrlPr>
                      </m:accPr>
                      <m:e>
                        <m:r>
                          <a:rPr lang="de-DE" sz="1200" b="0" i="1" smtClean="0">
                            <a:latin typeface="Cambria Math" panose="02040503050406030204" pitchFamily="18" charset="0"/>
                          </a:rPr>
                          <m:t>𝑦</m:t>
                        </m:r>
                      </m:e>
                    </m:acc>
                    <m:r>
                      <a:rPr lang="de-DE" sz="1200" b="0" i="1" smtClean="0">
                        <a:latin typeface="Cambria Math" panose="02040503050406030204" pitchFamily="18" charset="0"/>
                      </a:rPr>
                      <m:t>=</m:t>
                    </m:r>
                    <m:m>
                      <m:mPr>
                        <m:mcs>
                          <m:mc>
                            <m:mcPr>
                              <m:count m:val="1"/>
                              <m:mcJc m:val="center"/>
                            </m:mcPr>
                          </m:mc>
                        </m:mcs>
                        <m:ctrlPr>
                          <a:rPr lang="de-DE" sz="1200" b="0" i="1" smtClean="0">
                            <a:latin typeface="Cambria Math" panose="02040503050406030204" pitchFamily="18" charset="0"/>
                          </a:rPr>
                        </m:ctrlPr>
                      </m:mPr>
                      <m:mr>
                        <m:e>
                          <m:r>
                            <m:rPr>
                              <m:brk m:alnAt="7"/>
                            </m:rPr>
                            <a:rPr lang="de-DE" sz="1200" b="0" i="1" smtClean="0">
                              <a:latin typeface="Cambria Math" panose="02040503050406030204" pitchFamily="18" charset="0"/>
                            </a:rPr>
                            <m:t>𝑎</m:t>
                          </m:r>
                          <m:r>
                            <a:rPr lang="de-DE" sz="1200" b="0" i="1" smtClean="0">
                              <a:latin typeface="Cambria Math" panose="02040503050406030204" pitchFamily="18" charset="0"/>
                            </a:rPr>
                            <m:t>𝑟𝑔𝑚𝑎𝑥</m:t>
                          </m:r>
                        </m:e>
                      </m:mr>
                      <m:mr>
                        <m:e>
                          <m:r>
                            <a:rPr lang="de-DE" sz="1200" b="0" i="1" smtClean="0">
                              <a:latin typeface="Cambria Math" panose="02040503050406030204" pitchFamily="18" charset="0"/>
                            </a:rPr>
                            <m:t>𝑘</m:t>
                          </m:r>
                          <m:r>
                            <a:rPr lang="de-DE" sz="1200" b="0" i="1" smtClean="0">
                              <a:latin typeface="Cambria Math" panose="02040503050406030204" pitchFamily="18" charset="0"/>
                            </a:rPr>
                            <m:t> ∈{1,…,</m:t>
                          </m:r>
                          <m:r>
                            <a:rPr lang="de-DE" sz="1200" b="0" i="1" smtClean="0">
                              <a:latin typeface="Cambria Math" panose="02040503050406030204" pitchFamily="18" charset="0"/>
                              <a:ea typeface="Cambria Math" panose="02040503050406030204" pitchFamily="18" charset="0"/>
                            </a:rPr>
                            <m:t>𝐾</m:t>
                          </m:r>
                          <m:r>
                            <a:rPr lang="de-DE" sz="1200" b="0" i="1" smtClean="0">
                              <a:latin typeface="Cambria Math" panose="02040503050406030204" pitchFamily="18" charset="0"/>
                              <a:ea typeface="Cambria Math" panose="02040503050406030204" pitchFamily="18" charset="0"/>
                            </a:rPr>
                            <m:t>}</m:t>
                          </m:r>
                        </m:e>
                      </m:mr>
                    </m:m>
                    <m:r>
                      <a:rPr lang="de-DE" sz="1200" b="0" i="1" smtClean="0">
                        <a:latin typeface="Cambria Math" panose="02040503050406030204" pitchFamily="18" charset="0"/>
                      </a:rPr>
                      <m:t> </m:t>
                    </m:r>
                    <m:r>
                      <a:rPr lang="de-DE" sz="1200" b="0" i="1" smtClean="0">
                        <a:latin typeface="Cambria Math" panose="02040503050406030204" pitchFamily="18" charset="0"/>
                      </a:rPr>
                      <m:t>𝑝</m:t>
                    </m:r>
                    <m:d>
                      <m:dPr>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𝐶</m:t>
                            </m:r>
                          </m:e>
                          <m:sub>
                            <m:r>
                              <a:rPr lang="de-DE" sz="1200" b="0" i="1" smtClean="0">
                                <a:latin typeface="Cambria Math" panose="02040503050406030204" pitchFamily="18" charset="0"/>
                              </a:rPr>
                              <m:t>𝑘</m:t>
                            </m:r>
                          </m:sub>
                        </m:sSub>
                      </m:e>
                    </m:d>
                    <m:nary>
                      <m:naryPr>
                        <m:chr m:val="∏"/>
                        <m:limLoc m:val="subSup"/>
                        <m:ctrlPr>
                          <a:rPr lang="de-DE" sz="1200" i="1">
                            <a:latin typeface="Cambria Math" panose="02040503050406030204" pitchFamily="18" charset="0"/>
                            <a:ea typeface="Cambria Math" panose="02040503050406030204" pitchFamily="18" charset="0"/>
                          </a:rPr>
                        </m:ctrlPr>
                      </m:naryPr>
                      <m:sub>
                        <m:r>
                          <m:rPr>
                            <m:brk m:alnAt="25"/>
                          </m:rPr>
                          <a:rPr lang="de-DE" sz="1200" i="1">
                            <a:latin typeface="Cambria Math" panose="02040503050406030204" pitchFamily="18" charset="0"/>
                            <a:ea typeface="Cambria Math" panose="02040503050406030204" pitchFamily="18" charset="0"/>
                          </a:rPr>
                          <m:t>𝑖</m:t>
                        </m:r>
                        <m:r>
                          <a:rPr lang="de-DE" sz="1200" i="1">
                            <a:latin typeface="Cambria Math" panose="02040503050406030204" pitchFamily="18" charset="0"/>
                            <a:ea typeface="Cambria Math" panose="02040503050406030204" pitchFamily="18" charset="0"/>
                          </a:rPr>
                          <m:t>=1</m:t>
                        </m:r>
                      </m:sub>
                      <m:sup>
                        <m:r>
                          <a:rPr lang="de-DE" sz="1200" i="1">
                            <a:latin typeface="Cambria Math" panose="02040503050406030204" pitchFamily="18" charset="0"/>
                            <a:ea typeface="Cambria Math" panose="02040503050406030204" pitchFamily="18" charset="0"/>
                          </a:rPr>
                          <m:t>𝑁</m:t>
                        </m:r>
                      </m:sup>
                      <m:e>
                        <m:r>
                          <a:rPr lang="de-DE" sz="1200" i="1">
                            <a:latin typeface="Cambria Math" panose="02040503050406030204" pitchFamily="18" charset="0"/>
                            <a:ea typeface="Cambria Math" panose="02040503050406030204" pitchFamily="18" charset="0"/>
                          </a:rPr>
                          <m:t>𝑝</m:t>
                        </m:r>
                        <m:d>
                          <m:dPr>
                            <m:ctrlPr>
                              <a:rPr lang="de-DE" sz="1200" i="1">
                                <a:latin typeface="Cambria Math" panose="02040503050406030204" pitchFamily="18" charset="0"/>
                                <a:ea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e>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𝐶</m:t>
                                </m:r>
                              </m:e>
                              <m:sub>
                                <m:r>
                                  <a:rPr lang="de-DE" sz="1200" i="1">
                                    <a:latin typeface="Cambria Math" panose="02040503050406030204" pitchFamily="18" charset="0"/>
                                    <a:ea typeface="Cambria Math" panose="02040503050406030204" pitchFamily="18" charset="0"/>
                                  </a:rPr>
                                  <m:t>𝑘</m:t>
                                </m:r>
                              </m:sub>
                            </m:sSub>
                          </m:e>
                        </m:d>
                      </m:e>
                    </m:nary>
                  </m:oMath>
                </a14:m>
                <a:endParaRPr lang="en-DE" sz="1200" dirty="0"/>
              </a:p>
            </p:txBody>
          </p:sp>
        </mc:Choice>
        <mc:Fallback xmlns="">
          <p:sp>
            <p:nvSpPr>
              <p:cNvPr id="3" name="Content Placeholder 2">
                <a:extLst>
                  <a:ext uri="{FF2B5EF4-FFF2-40B4-BE49-F238E27FC236}">
                    <a16:creationId xmlns:a16="http://schemas.microsoft.com/office/drawing/2014/main" id="{2C8EB913-31B4-2D47-A76C-04AADC35E16F}"/>
                  </a:ext>
                </a:extLst>
              </p:cNvPr>
              <p:cNvSpPr>
                <a:spLocks noGrp="1" noRot="1" noChangeAspect="1" noMove="1" noResize="1" noEditPoints="1" noAdjustHandles="1" noChangeArrowheads="1" noChangeShapeType="1" noTextEdit="1"/>
              </p:cNvSpPr>
              <p:nvPr>
                <p:ph idx="1"/>
              </p:nvPr>
            </p:nvSpPr>
            <p:spPr>
              <a:blipFill>
                <a:blip r:embed="rId3"/>
                <a:stretch>
                  <a:fillRect l="-1598" b="-21910"/>
                </a:stretch>
              </a:blipFill>
            </p:spPr>
            <p:txBody>
              <a:bodyPr/>
              <a:lstStyle/>
              <a:p>
                <a:r>
                  <a:rPr lang="en-DE">
                    <a:noFill/>
                  </a:rPr>
                  <a:t> </a:t>
                </a:r>
              </a:p>
            </p:txBody>
          </p:sp>
        </mc:Fallback>
      </mc:AlternateContent>
      <p:sp>
        <p:nvSpPr>
          <p:cNvPr id="4" name="Text Placeholder 3">
            <a:extLst>
              <a:ext uri="{FF2B5EF4-FFF2-40B4-BE49-F238E27FC236}">
                <a16:creationId xmlns:a16="http://schemas.microsoft.com/office/drawing/2014/main" id="{11B4F553-A952-A448-9E7F-C5D47B35F659}"/>
              </a:ext>
            </a:extLst>
          </p:cNvPr>
          <p:cNvSpPr>
            <a:spLocks noGrp="1"/>
          </p:cNvSpPr>
          <p:nvPr>
            <p:ph type="body" sz="quarter" idx="13"/>
          </p:nvPr>
        </p:nvSpPr>
        <p:spPr/>
        <p:txBody>
          <a:bodyPr/>
          <a:lstStyle/>
          <a:p>
            <a:r>
              <a:rPr lang="en-DE" dirty="0"/>
              <a:t>Classification</a:t>
            </a:r>
          </a:p>
        </p:txBody>
      </p:sp>
      <p:sp>
        <p:nvSpPr>
          <p:cNvPr id="5" name="Content Placeholder 4">
            <a:extLst>
              <a:ext uri="{FF2B5EF4-FFF2-40B4-BE49-F238E27FC236}">
                <a16:creationId xmlns:a16="http://schemas.microsoft.com/office/drawing/2014/main" id="{5363A98C-FB76-9A41-9118-F34B36E56041}"/>
              </a:ext>
            </a:extLst>
          </p:cNvPr>
          <p:cNvSpPr>
            <a:spLocks noGrp="1"/>
          </p:cNvSpPr>
          <p:nvPr>
            <p:ph idx="14"/>
          </p:nvPr>
        </p:nvSpPr>
        <p:spPr/>
        <p:txBody>
          <a:bodyPr/>
          <a:lstStyle/>
          <a:p>
            <a:endParaRPr lang="en-DE"/>
          </a:p>
        </p:txBody>
      </p:sp>
      <p:pic>
        <p:nvPicPr>
          <p:cNvPr id="7" name="Content Placeholder 6">
            <a:extLst>
              <a:ext uri="{FF2B5EF4-FFF2-40B4-BE49-F238E27FC236}">
                <a16:creationId xmlns:a16="http://schemas.microsoft.com/office/drawing/2014/main" id="{A02DC4D4-A469-9E42-960C-DA6B11DDEE53}"/>
              </a:ext>
            </a:extLst>
          </p:cNvPr>
          <p:cNvPicPr>
            <a:picLocks noGrp="1" noChangeAspect="1"/>
          </p:cNvPicPr>
          <p:nvPr>
            <p:ph idx="18"/>
          </p:nvPr>
        </p:nvPicPr>
        <p:blipFill>
          <a:blip r:embed="rId4"/>
          <a:stretch>
            <a:fillRect/>
          </a:stretch>
        </p:blipFill>
        <p:spPr>
          <a:xfrm>
            <a:off x="6595409" y="1655763"/>
            <a:ext cx="4863819" cy="4510087"/>
          </a:xfrm>
          <a:prstGeom prst="rect">
            <a:avLst/>
          </a:prstGeom>
        </p:spPr>
      </p:pic>
      <p:sp>
        <p:nvSpPr>
          <p:cNvPr id="13" name="AutoShape 6" descr="{\displaystyle \mathbf {x} =(x_{1},\ldots ,x_{n})}">
            <a:extLst>
              <a:ext uri="{FF2B5EF4-FFF2-40B4-BE49-F238E27FC236}">
                <a16:creationId xmlns:a16="http://schemas.microsoft.com/office/drawing/2014/main" id="{E857118A-84FE-A544-A0F2-35F021C95E17}"/>
              </a:ext>
            </a:extLst>
          </p:cNvPr>
          <p:cNvSpPr>
            <a:spLocks noChangeAspect="1" noChangeArrowheads="1"/>
          </p:cNvSpPr>
          <p:nvPr/>
        </p:nvSpPr>
        <p:spPr bwMode="auto">
          <a:xfrm>
            <a:off x="12712700" y="-434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14" name="AutoShape 7" descr="{\displaystyle p(C_{k}\mid x_{1},\ldots ,x_{n})\,}">
            <a:extLst>
              <a:ext uri="{FF2B5EF4-FFF2-40B4-BE49-F238E27FC236}">
                <a16:creationId xmlns:a16="http://schemas.microsoft.com/office/drawing/2014/main" id="{1C9062C8-F3A8-AF4C-A3DF-FF2DA9BD42D6}"/>
              </a:ext>
            </a:extLst>
          </p:cNvPr>
          <p:cNvSpPr>
            <a:spLocks noChangeAspect="1" noChangeArrowheads="1"/>
          </p:cNvSpPr>
          <p:nvPr/>
        </p:nvSpPr>
        <p:spPr bwMode="auto">
          <a:xfrm>
            <a:off x="5842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15" name="AutoShape 8" descr="C_{k}">
            <a:extLst>
              <a:ext uri="{FF2B5EF4-FFF2-40B4-BE49-F238E27FC236}">
                <a16:creationId xmlns:a16="http://schemas.microsoft.com/office/drawing/2014/main" id="{973DFC1C-3DF6-084F-8024-9F63294561E2}"/>
              </a:ext>
            </a:extLst>
          </p:cNvPr>
          <p:cNvSpPr>
            <a:spLocks noChangeAspect="1" noChangeArrowheads="1"/>
          </p:cNvSpPr>
          <p:nvPr/>
        </p:nvSpPr>
        <p:spPr bwMode="auto">
          <a:xfrm>
            <a:off x="4533900" y="1444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0" name="AutoShape 13" descr="\mathbf {x} ">
            <a:extLst>
              <a:ext uri="{FF2B5EF4-FFF2-40B4-BE49-F238E27FC236}">
                <a16:creationId xmlns:a16="http://schemas.microsoft.com/office/drawing/2014/main" id="{F2508FB7-68B2-AC4F-A727-2501C1CBC4C5}"/>
              </a:ext>
            </a:extLst>
          </p:cNvPr>
          <p:cNvSpPr>
            <a:spLocks noChangeAspect="1" noChangeArrowheads="1"/>
          </p:cNvSpPr>
          <p:nvPr/>
        </p:nvSpPr>
        <p:spPr bwMode="auto">
          <a:xfrm>
            <a:off x="101441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1" name="AutoShape 14" descr="C_{k}">
            <a:extLst>
              <a:ext uri="{FF2B5EF4-FFF2-40B4-BE49-F238E27FC236}">
                <a16:creationId xmlns:a16="http://schemas.microsoft.com/office/drawing/2014/main" id="{12BBB038-E6AA-2441-B7A6-649F75948D04}"/>
              </a:ext>
            </a:extLst>
          </p:cNvPr>
          <p:cNvSpPr>
            <a:spLocks noChangeAspect="1" noChangeArrowheads="1"/>
          </p:cNvSpPr>
          <p:nvPr/>
        </p:nvSpPr>
        <p:spPr bwMode="auto">
          <a:xfrm>
            <a:off x="16154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4144229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4427-456F-6E42-B442-0894152F2E09}"/>
              </a:ext>
            </a:extLst>
          </p:cNvPr>
          <p:cNvSpPr>
            <a:spLocks noGrp="1"/>
          </p:cNvSpPr>
          <p:nvPr>
            <p:ph type="title"/>
          </p:nvPr>
        </p:nvSpPr>
        <p:spPr/>
        <p:txBody>
          <a:bodyPr/>
          <a:lstStyle/>
          <a:p>
            <a:r>
              <a:rPr lang="en-DE" dirty="0"/>
              <a:t>Decision tree</a:t>
            </a:r>
          </a:p>
        </p:txBody>
      </p:sp>
      <p:sp>
        <p:nvSpPr>
          <p:cNvPr id="3" name="Content Placeholder 2">
            <a:extLst>
              <a:ext uri="{FF2B5EF4-FFF2-40B4-BE49-F238E27FC236}">
                <a16:creationId xmlns:a16="http://schemas.microsoft.com/office/drawing/2014/main" id="{57A87A3D-1D54-5646-B5FB-B478389F001F}"/>
              </a:ext>
            </a:extLst>
          </p:cNvPr>
          <p:cNvSpPr>
            <a:spLocks noGrp="1"/>
          </p:cNvSpPr>
          <p:nvPr>
            <p:ph idx="1"/>
          </p:nvPr>
        </p:nvSpPr>
        <p:spPr/>
        <p:txBody>
          <a:bodyPr/>
          <a:lstStyle/>
          <a:p>
            <a:endParaRPr lang="en-DE"/>
          </a:p>
        </p:txBody>
      </p:sp>
      <p:sp>
        <p:nvSpPr>
          <p:cNvPr id="4" name="Text Placeholder 3">
            <a:extLst>
              <a:ext uri="{FF2B5EF4-FFF2-40B4-BE49-F238E27FC236}">
                <a16:creationId xmlns:a16="http://schemas.microsoft.com/office/drawing/2014/main" id="{5BE8BBE1-A312-7B43-8509-9045CCA05903}"/>
              </a:ext>
            </a:extLst>
          </p:cNvPr>
          <p:cNvSpPr>
            <a:spLocks noGrp="1"/>
          </p:cNvSpPr>
          <p:nvPr>
            <p:ph type="body" sz="quarter" idx="13"/>
          </p:nvPr>
        </p:nvSpPr>
        <p:spPr/>
        <p:txBody>
          <a:bodyPr/>
          <a:lstStyle/>
          <a:p>
            <a:r>
              <a:rPr lang="en-DE" dirty="0"/>
              <a:t>Classification</a:t>
            </a:r>
          </a:p>
        </p:txBody>
      </p:sp>
      <p:sp>
        <p:nvSpPr>
          <p:cNvPr id="5" name="Content Placeholder 4">
            <a:extLst>
              <a:ext uri="{FF2B5EF4-FFF2-40B4-BE49-F238E27FC236}">
                <a16:creationId xmlns:a16="http://schemas.microsoft.com/office/drawing/2014/main" id="{AD7C8307-B7BE-7C4B-9B88-FBE72ADC02DF}"/>
              </a:ext>
            </a:extLst>
          </p:cNvPr>
          <p:cNvSpPr>
            <a:spLocks noGrp="1"/>
          </p:cNvSpPr>
          <p:nvPr>
            <p:ph idx="14"/>
          </p:nvPr>
        </p:nvSpPr>
        <p:spPr/>
        <p:txBody>
          <a:bodyPr/>
          <a:lstStyle/>
          <a:p>
            <a:endParaRPr lang="en-DE"/>
          </a:p>
        </p:txBody>
      </p:sp>
      <p:pic>
        <p:nvPicPr>
          <p:cNvPr id="7" name="Content Placeholder 6">
            <a:extLst>
              <a:ext uri="{FF2B5EF4-FFF2-40B4-BE49-F238E27FC236}">
                <a16:creationId xmlns:a16="http://schemas.microsoft.com/office/drawing/2014/main" id="{8BB1197D-33C4-C140-9D95-C89D217EF609}"/>
              </a:ext>
            </a:extLst>
          </p:cNvPr>
          <p:cNvPicPr>
            <a:picLocks noGrp="1" noChangeAspect="1"/>
          </p:cNvPicPr>
          <p:nvPr>
            <p:ph idx="18"/>
          </p:nvPr>
        </p:nvPicPr>
        <p:blipFill>
          <a:blip r:embed="rId2"/>
          <a:stretch>
            <a:fillRect/>
          </a:stretch>
        </p:blipFill>
        <p:spPr>
          <a:xfrm>
            <a:off x="6595409" y="1655763"/>
            <a:ext cx="4863819" cy="4510087"/>
          </a:xfrm>
          <a:prstGeom prst="rect">
            <a:avLst/>
          </a:prstGeom>
        </p:spPr>
      </p:pic>
    </p:spTree>
    <p:extLst>
      <p:ext uri="{BB962C8B-B14F-4D97-AF65-F5344CB8AC3E}">
        <p14:creationId xmlns:p14="http://schemas.microsoft.com/office/powerpoint/2010/main" val="1963050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A140F0C-92ED-4418-97FA-C32081E8042B}"/>
              </a:ext>
            </a:extLst>
          </p:cNvPr>
          <p:cNvSpPr>
            <a:spLocks noGrp="1"/>
          </p:cNvSpPr>
          <p:nvPr>
            <p:ph type="body" sz="quarter" idx="10"/>
          </p:nvPr>
        </p:nvSpPr>
        <p:spPr/>
        <p:txBody>
          <a:bodyPr/>
          <a:lstStyle/>
          <a:p>
            <a:r>
              <a:rPr lang="en-US" sz="6600" dirty="0"/>
              <a:t>Machine Learning</a:t>
            </a:r>
          </a:p>
          <a:p>
            <a:r>
              <a:rPr lang="en-US" sz="6600" dirty="0"/>
              <a:t>What comes to your mind?</a:t>
            </a:r>
          </a:p>
        </p:txBody>
      </p:sp>
    </p:spTree>
    <p:extLst>
      <p:ext uri="{BB962C8B-B14F-4D97-AF65-F5344CB8AC3E}">
        <p14:creationId xmlns:p14="http://schemas.microsoft.com/office/powerpoint/2010/main" val="3213496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EFD3-E65F-6E48-BF37-34B3EFD8B02E}"/>
              </a:ext>
            </a:extLst>
          </p:cNvPr>
          <p:cNvSpPr>
            <a:spLocks noGrp="1"/>
          </p:cNvSpPr>
          <p:nvPr>
            <p:ph type="title"/>
          </p:nvPr>
        </p:nvSpPr>
        <p:spPr/>
        <p:txBody>
          <a:bodyPr/>
          <a:lstStyle/>
          <a:p>
            <a:r>
              <a:rPr lang="en-DE" dirty="0"/>
              <a:t>K-Nearest neighbor</a:t>
            </a:r>
          </a:p>
        </p:txBody>
      </p:sp>
      <p:sp>
        <p:nvSpPr>
          <p:cNvPr id="3" name="Content Placeholder 2">
            <a:extLst>
              <a:ext uri="{FF2B5EF4-FFF2-40B4-BE49-F238E27FC236}">
                <a16:creationId xmlns:a16="http://schemas.microsoft.com/office/drawing/2014/main" id="{99B8061C-DE4B-CA4A-A622-5A695F829C94}"/>
              </a:ext>
            </a:extLst>
          </p:cNvPr>
          <p:cNvSpPr>
            <a:spLocks noGrp="1"/>
          </p:cNvSpPr>
          <p:nvPr>
            <p:ph idx="1"/>
          </p:nvPr>
        </p:nvSpPr>
        <p:spPr/>
        <p:txBody>
          <a:bodyPr/>
          <a:lstStyle/>
          <a:p>
            <a:endParaRPr lang="en-DE" dirty="0"/>
          </a:p>
        </p:txBody>
      </p:sp>
      <p:sp>
        <p:nvSpPr>
          <p:cNvPr id="4" name="Text Placeholder 3">
            <a:extLst>
              <a:ext uri="{FF2B5EF4-FFF2-40B4-BE49-F238E27FC236}">
                <a16:creationId xmlns:a16="http://schemas.microsoft.com/office/drawing/2014/main" id="{7BFFCE57-1A9E-764D-BFCE-0498DC53985C}"/>
              </a:ext>
            </a:extLst>
          </p:cNvPr>
          <p:cNvSpPr>
            <a:spLocks noGrp="1"/>
          </p:cNvSpPr>
          <p:nvPr>
            <p:ph type="body" sz="quarter" idx="13"/>
          </p:nvPr>
        </p:nvSpPr>
        <p:spPr/>
        <p:txBody>
          <a:bodyPr/>
          <a:lstStyle/>
          <a:p>
            <a:r>
              <a:rPr lang="en-DE" dirty="0"/>
              <a:t>Classification/Regression</a:t>
            </a:r>
          </a:p>
        </p:txBody>
      </p:sp>
      <p:sp>
        <p:nvSpPr>
          <p:cNvPr id="5" name="Content Placeholder 4">
            <a:extLst>
              <a:ext uri="{FF2B5EF4-FFF2-40B4-BE49-F238E27FC236}">
                <a16:creationId xmlns:a16="http://schemas.microsoft.com/office/drawing/2014/main" id="{22ECAAD5-A0DF-1248-86A4-0457049B58D9}"/>
              </a:ext>
            </a:extLst>
          </p:cNvPr>
          <p:cNvSpPr>
            <a:spLocks noGrp="1"/>
          </p:cNvSpPr>
          <p:nvPr>
            <p:ph idx="14"/>
          </p:nvPr>
        </p:nvSpPr>
        <p:spPr/>
        <p:txBody>
          <a:bodyPr/>
          <a:lstStyle/>
          <a:p>
            <a:endParaRPr lang="en-DE"/>
          </a:p>
        </p:txBody>
      </p:sp>
      <p:pic>
        <p:nvPicPr>
          <p:cNvPr id="7" name="Content Placeholder 6">
            <a:extLst>
              <a:ext uri="{FF2B5EF4-FFF2-40B4-BE49-F238E27FC236}">
                <a16:creationId xmlns:a16="http://schemas.microsoft.com/office/drawing/2014/main" id="{0E5AAC05-99F5-2F48-A1CF-0BB88107FD19}"/>
              </a:ext>
            </a:extLst>
          </p:cNvPr>
          <p:cNvPicPr>
            <a:picLocks noGrp="1" noChangeAspect="1"/>
          </p:cNvPicPr>
          <p:nvPr>
            <p:ph idx="18"/>
          </p:nvPr>
        </p:nvPicPr>
        <p:blipFill>
          <a:blip r:embed="rId2"/>
          <a:stretch>
            <a:fillRect/>
          </a:stretch>
        </p:blipFill>
        <p:spPr>
          <a:xfrm>
            <a:off x="6595409" y="1655763"/>
            <a:ext cx="4863819" cy="4510087"/>
          </a:xfrm>
          <a:prstGeom prst="rect">
            <a:avLst/>
          </a:prstGeom>
        </p:spPr>
      </p:pic>
    </p:spTree>
    <p:extLst>
      <p:ext uri="{BB962C8B-B14F-4D97-AF65-F5344CB8AC3E}">
        <p14:creationId xmlns:p14="http://schemas.microsoft.com/office/powerpoint/2010/main" val="1844746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A20D-FC43-9947-85B2-A7336B7ABFCB}"/>
              </a:ext>
            </a:extLst>
          </p:cNvPr>
          <p:cNvSpPr>
            <a:spLocks noGrp="1"/>
          </p:cNvSpPr>
          <p:nvPr>
            <p:ph type="title"/>
          </p:nvPr>
        </p:nvSpPr>
        <p:spPr/>
        <p:txBody>
          <a:bodyPr/>
          <a:lstStyle/>
          <a:p>
            <a:r>
              <a:rPr lang="en-DE" dirty="0"/>
              <a:t>Random forest</a:t>
            </a:r>
          </a:p>
        </p:txBody>
      </p:sp>
      <p:sp>
        <p:nvSpPr>
          <p:cNvPr id="3" name="Content Placeholder 2">
            <a:extLst>
              <a:ext uri="{FF2B5EF4-FFF2-40B4-BE49-F238E27FC236}">
                <a16:creationId xmlns:a16="http://schemas.microsoft.com/office/drawing/2014/main" id="{1416032D-3343-9B49-BACC-0960D67BDB5B}"/>
              </a:ext>
            </a:extLst>
          </p:cNvPr>
          <p:cNvSpPr>
            <a:spLocks noGrp="1"/>
          </p:cNvSpPr>
          <p:nvPr>
            <p:ph idx="1"/>
          </p:nvPr>
        </p:nvSpPr>
        <p:spPr/>
        <p:txBody>
          <a:bodyPr/>
          <a:lstStyle/>
          <a:p>
            <a:endParaRPr lang="en-DE"/>
          </a:p>
        </p:txBody>
      </p:sp>
      <p:sp>
        <p:nvSpPr>
          <p:cNvPr id="4" name="Text Placeholder 3">
            <a:extLst>
              <a:ext uri="{FF2B5EF4-FFF2-40B4-BE49-F238E27FC236}">
                <a16:creationId xmlns:a16="http://schemas.microsoft.com/office/drawing/2014/main" id="{3AF2091A-103F-C443-A320-19FB008B1F00}"/>
              </a:ext>
            </a:extLst>
          </p:cNvPr>
          <p:cNvSpPr>
            <a:spLocks noGrp="1"/>
          </p:cNvSpPr>
          <p:nvPr>
            <p:ph type="body" sz="quarter" idx="13"/>
          </p:nvPr>
        </p:nvSpPr>
        <p:spPr/>
        <p:txBody>
          <a:bodyPr/>
          <a:lstStyle/>
          <a:p>
            <a:r>
              <a:rPr lang="en-DE" dirty="0"/>
              <a:t>Classification/Regression</a:t>
            </a:r>
          </a:p>
        </p:txBody>
      </p:sp>
      <p:sp>
        <p:nvSpPr>
          <p:cNvPr id="5" name="Content Placeholder 4">
            <a:extLst>
              <a:ext uri="{FF2B5EF4-FFF2-40B4-BE49-F238E27FC236}">
                <a16:creationId xmlns:a16="http://schemas.microsoft.com/office/drawing/2014/main" id="{38537B01-D9A2-F84F-94F0-D735290F1C48}"/>
              </a:ext>
            </a:extLst>
          </p:cNvPr>
          <p:cNvSpPr>
            <a:spLocks noGrp="1"/>
          </p:cNvSpPr>
          <p:nvPr>
            <p:ph idx="14"/>
          </p:nvPr>
        </p:nvSpPr>
        <p:spPr/>
        <p:txBody>
          <a:bodyPr/>
          <a:lstStyle/>
          <a:p>
            <a:endParaRPr lang="en-DE"/>
          </a:p>
        </p:txBody>
      </p:sp>
      <p:pic>
        <p:nvPicPr>
          <p:cNvPr id="7" name="Content Placeholder 6">
            <a:extLst>
              <a:ext uri="{FF2B5EF4-FFF2-40B4-BE49-F238E27FC236}">
                <a16:creationId xmlns:a16="http://schemas.microsoft.com/office/drawing/2014/main" id="{98547168-ADFE-C54D-ACDC-5D73D4CC75D7}"/>
              </a:ext>
            </a:extLst>
          </p:cNvPr>
          <p:cNvPicPr>
            <a:picLocks noGrp="1" noChangeAspect="1"/>
          </p:cNvPicPr>
          <p:nvPr>
            <p:ph idx="18"/>
          </p:nvPr>
        </p:nvPicPr>
        <p:blipFill>
          <a:blip r:embed="rId2"/>
          <a:stretch>
            <a:fillRect/>
          </a:stretch>
        </p:blipFill>
        <p:spPr>
          <a:xfrm>
            <a:off x="6735820" y="1655763"/>
            <a:ext cx="4582998" cy="4510087"/>
          </a:xfrm>
          <a:prstGeom prst="rect">
            <a:avLst/>
          </a:prstGeom>
        </p:spPr>
      </p:pic>
    </p:spTree>
    <p:extLst>
      <p:ext uri="{BB962C8B-B14F-4D97-AF65-F5344CB8AC3E}">
        <p14:creationId xmlns:p14="http://schemas.microsoft.com/office/powerpoint/2010/main" val="663000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980-2310-1249-8D4A-44C2B15924D9}"/>
              </a:ext>
            </a:extLst>
          </p:cNvPr>
          <p:cNvSpPr>
            <a:spLocks noGrp="1"/>
          </p:cNvSpPr>
          <p:nvPr>
            <p:ph type="title"/>
          </p:nvPr>
        </p:nvSpPr>
        <p:spPr/>
        <p:txBody>
          <a:bodyPr/>
          <a:lstStyle/>
          <a:p>
            <a:r>
              <a:rPr lang="en-DE" dirty="0"/>
              <a:t>Gradient boosting</a:t>
            </a:r>
          </a:p>
        </p:txBody>
      </p:sp>
      <p:sp>
        <p:nvSpPr>
          <p:cNvPr id="3" name="Content Placeholder 2">
            <a:extLst>
              <a:ext uri="{FF2B5EF4-FFF2-40B4-BE49-F238E27FC236}">
                <a16:creationId xmlns:a16="http://schemas.microsoft.com/office/drawing/2014/main" id="{37254D59-2A09-5945-B4F8-0EFDE1E960A6}"/>
              </a:ext>
            </a:extLst>
          </p:cNvPr>
          <p:cNvSpPr>
            <a:spLocks noGrp="1"/>
          </p:cNvSpPr>
          <p:nvPr>
            <p:ph idx="1"/>
          </p:nvPr>
        </p:nvSpPr>
        <p:spPr/>
        <p:txBody>
          <a:bodyPr/>
          <a:lstStyle/>
          <a:p>
            <a:endParaRPr lang="en-DE"/>
          </a:p>
        </p:txBody>
      </p:sp>
      <p:sp>
        <p:nvSpPr>
          <p:cNvPr id="4" name="Text Placeholder 3">
            <a:extLst>
              <a:ext uri="{FF2B5EF4-FFF2-40B4-BE49-F238E27FC236}">
                <a16:creationId xmlns:a16="http://schemas.microsoft.com/office/drawing/2014/main" id="{1D6F54CA-1FCA-484E-9B7A-5393DD77ACC5}"/>
              </a:ext>
            </a:extLst>
          </p:cNvPr>
          <p:cNvSpPr>
            <a:spLocks noGrp="1"/>
          </p:cNvSpPr>
          <p:nvPr>
            <p:ph type="body" sz="quarter" idx="13"/>
          </p:nvPr>
        </p:nvSpPr>
        <p:spPr/>
        <p:txBody>
          <a:bodyPr/>
          <a:lstStyle/>
          <a:p>
            <a:r>
              <a:rPr lang="en-DE" dirty="0"/>
              <a:t>Classification/Regression</a:t>
            </a:r>
          </a:p>
        </p:txBody>
      </p:sp>
      <p:sp>
        <p:nvSpPr>
          <p:cNvPr id="5" name="Content Placeholder 4">
            <a:extLst>
              <a:ext uri="{FF2B5EF4-FFF2-40B4-BE49-F238E27FC236}">
                <a16:creationId xmlns:a16="http://schemas.microsoft.com/office/drawing/2014/main" id="{1E9A42F6-BFDA-5E4C-B33F-0C64112CC820}"/>
              </a:ext>
            </a:extLst>
          </p:cNvPr>
          <p:cNvSpPr>
            <a:spLocks noGrp="1"/>
          </p:cNvSpPr>
          <p:nvPr>
            <p:ph idx="14"/>
          </p:nvPr>
        </p:nvSpPr>
        <p:spPr/>
        <p:txBody>
          <a:bodyPr/>
          <a:lstStyle/>
          <a:p>
            <a:endParaRPr lang="en-DE"/>
          </a:p>
        </p:txBody>
      </p:sp>
      <p:pic>
        <p:nvPicPr>
          <p:cNvPr id="7" name="Content Placeholder 6">
            <a:extLst>
              <a:ext uri="{FF2B5EF4-FFF2-40B4-BE49-F238E27FC236}">
                <a16:creationId xmlns:a16="http://schemas.microsoft.com/office/drawing/2014/main" id="{BCA3336D-50D7-C446-AD0E-77DC59A1DA3E}"/>
              </a:ext>
            </a:extLst>
          </p:cNvPr>
          <p:cNvPicPr>
            <a:picLocks noGrp="1" noChangeAspect="1"/>
          </p:cNvPicPr>
          <p:nvPr>
            <p:ph idx="18"/>
          </p:nvPr>
        </p:nvPicPr>
        <p:blipFill>
          <a:blip r:embed="rId2"/>
          <a:stretch>
            <a:fillRect/>
          </a:stretch>
        </p:blipFill>
        <p:spPr>
          <a:xfrm>
            <a:off x="6735820" y="1655763"/>
            <a:ext cx="4582998" cy="4510087"/>
          </a:xfrm>
          <a:prstGeom prst="rect">
            <a:avLst/>
          </a:prstGeom>
        </p:spPr>
      </p:pic>
    </p:spTree>
    <p:extLst>
      <p:ext uri="{BB962C8B-B14F-4D97-AF65-F5344CB8AC3E}">
        <p14:creationId xmlns:p14="http://schemas.microsoft.com/office/powerpoint/2010/main" val="62922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3BCA-CD79-9747-9A0E-2044183F3BE2}"/>
              </a:ext>
            </a:extLst>
          </p:cNvPr>
          <p:cNvSpPr>
            <a:spLocks noGrp="1"/>
          </p:cNvSpPr>
          <p:nvPr>
            <p:ph type="title"/>
          </p:nvPr>
        </p:nvSpPr>
        <p:spPr/>
        <p:txBody>
          <a:bodyPr/>
          <a:lstStyle/>
          <a:p>
            <a:r>
              <a:rPr lang="en-DE" dirty="0"/>
              <a:t>K-Means</a:t>
            </a:r>
          </a:p>
        </p:txBody>
      </p:sp>
      <p:sp>
        <p:nvSpPr>
          <p:cNvPr id="3" name="Content Placeholder 2">
            <a:extLst>
              <a:ext uri="{FF2B5EF4-FFF2-40B4-BE49-F238E27FC236}">
                <a16:creationId xmlns:a16="http://schemas.microsoft.com/office/drawing/2014/main" id="{DE530912-EB5F-7F40-A663-015C70722FF0}"/>
              </a:ext>
            </a:extLst>
          </p:cNvPr>
          <p:cNvSpPr>
            <a:spLocks noGrp="1"/>
          </p:cNvSpPr>
          <p:nvPr>
            <p:ph idx="1"/>
          </p:nvPr>
        </p:nvSpPr>
        <p:spPr/>
        <p:txBody>
          <a:bodyPr/>
          <a:lstStyle/>
          <a:p>
            <a:endParaRPr lang="en-DE"/>
          </a:p>
        </p:txBody>
      </p:sp>
      <p:sp>
        <p:nvSpPr>
          <p:cNvPr id="4" name="Text Placeholder 3">
            <a:extLst>
              <a:ext uri="{FF2B5EF4-FFF2-40B4-BE49-F238E27FC236}">
                <a16:creationId xmlns:a16="http://schemas.microsoft.com/office/drawing/2014/main" id="{539BEF48-E609-0043-ADDD-B7670839CC90}"/>
              </a:ext>
            </a:extLst>
          </p:cNvPr>
          <p:cNvSpPr>
            <a:spLocks noGrp="1"/>
          </p:cNvSpPr>
          <p:nvPr>
            <p:ph type="body" sz="quarter" idx="13"/>
          </p:nvPr>
        </p:nvSpPr>
        <p:spPr/>
        <p:txBody>
          <a:bodyPr/>
          <a:lstStyle/>
          <a:p>
            <a:r>
              <a:rPr lang="en-DE" dirty="0"/>
              <a:t>Clustering</a:t>
            </a:r>
          </a:p>
        </p:txBody>
      </p:sp>
      <p:sp>
        <p:nvSpPr>
          <p:cNvPr id="5" name="Content Placeholder 4">
            <a:extLst>
              <a:ext uri="{FF2B5EF4-FFF2-40B4-BE49-F238E27FC236}">
                <a16:creationId xmlns:a16="http://schemas.microsoft.com/office/drawing/2014/main" id="{D9C5C82B-1E40-5B4F-B479-D897E15FC0D2}"/>
              </a:ext>
            </a:extLst>
          </p:cNvPr>
          <p:cNvSpPr>
            <a:spLocks noGrp="1"/>
          </p:cNvSpPr>
          <p:nvPr>
            <p:ph idx="14"/>
          </p:nvPr>
        </p:nvSpPr>
        <p:spPr/>
        <p:txBody>
          <a:bodyPr/>
          <a:lstStyle/>
          <a:p>
            <a:endParaRPr lang="en-DE"/>
          </a:p>
        </p:txBody>
      </p:sp>
      <p:pic>
        <p:nvPicPr>
          <p:cNvPr id="7" name="Content Placeholder 6">
            <a:extLst>
              <a:ext uri="{FF2B5EF4-FFF2-40B4-BE49-F238E27FC236}">
                <a16:creationId xmlns:a16="http://schemas.microsoft.com/office/drawing/2014/main" id="{116C8D79-CD10-494A-84ED-736A69155DB2}"/>
              </a:ext>
            </a:extLst>
          </p:cNvPr>
          <p:cNvPicPr>
            <a:picLocks noGrp="1" noChangeAspect="1"/>
          </p:cNvPicPr>
          <p:nvPr>
            <p:ph idx="18"/>
          </p:nvPr>
        </p:nvPicPr>
        <p:blipFill>
          <a:blip r:embed="rId2"/>
          <a:stretch>
            <a:fillRect/>
          </a:stretch>
        </p:blipFill>
        <p:spPr>
          <a:xfrm>
            <a:off x="6735820" y="1655763"/>
            <a:ext cx="4582998" cy="4510087"/>
          </a:xfrm>
          <a:prstGeom prst="rect">
            <a:avLst/>
          </a:prstGeom>
        </p:spPr>
      </p:pic>
    </p:spTree>
    <p:extLst>
      <p:ext uri="{BB962C8B-B14F-4D97-AF65-F5344CB8AC3E}">
        <p14:creationId xmlns:p14="http://schemas.microsoft.com/office/powerpoint/2010/main" val="3672315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0A367-E07F-449C-BC2B-3829B7C5D8D1}"/>
              </a:ext>
            </a:extLst>
          </p:cNvPr>
          <p:cNvSpPr>
            <a:spLocks noGrp="1"/>
          </p:cNvSpPr>
          <p:nvPr>
            <p:ph type="title"/>
          </p:nvPr>
        </p:nvSpPr>
        <p:spPr/>
        <p:txBody>
          <a:bodyPr/>
          <a:lstStyle/>
          <a:p>
            <a:endParaRPr lang="en-US"/>
          </a:p>
        </p:txBody>
      </p:sp>
      <p:sp>
        <p:nvSpPr>
          <p:cNvPr id="4" name="Textplatzhalter 3">
            <a:extLst>
              <a:ext uri="{FF2B5EF4-FFF2-40B4-BE49-F238E27FC236}">
                <a16:creationId xmlns:a16="http://schemas.microsoft.com/office/drawing/2014/main" id="{A18B48F5-B507-4813-A937-872E21653447}"/>
              </a:ext>
            </a:extLst>
          </p:cNvPr>
          <p:cNvSpPr>
            <a:spLocks noGrp="1"/>
          </p:cNvSpPr>
          <p:nvPr>
            <p:ph type="body" sz="quarter" idx="13"/>
          </p:nvPr>
        </p:nvSpPr>
        <p:spPr/>
        <p:txBody>
          <a:bodyPr/>
          <a:lstStyle/>
          <a:p>
            <a:endParaRPr lang="en-US"/>
          </a:p>
        </p:txBody>
      </p:sp>
      <p:pic>
        <p:nvPicPr>
          <p:cNvPr id="10" name="Inhaltsplatzhalter 9" descr="Ein Bild, das Monitor, Bildschirm, schwarz, sitzend enthält.&#10;&#10;Automatisch generierte Beschreibung">
            <a:extLst>
              <a:ext uri="{FF2B5EF4-FFF2-40B4-BE49-F238E27FC236}">
                <a16:creationId xmlns:a16="http://schemas.microsoft.com/office/drawing/2014/main" id="{22815C53-C551-4F0E-97C4-DE110B49CF46}"/>
              </a:ext>
            </a:extLst>
          </p:cNvPr>
          <p:cNvPicPr>
            <a:picLocks noGrp="1" noChangeAspect="1"/>
          </p:cNvPicPr>
          <p:nvPr>
            <p:ph idx="1"/>
          </p:nvPr>
        </p:nvPicPr>
        <p:blipFill>
          <a:blip r:embed="rId2"/>
          <a:stretch>
            <a:fillRect/>
          </a:stretch>
        </p:blipFill>
        <p:spPr>
          <a:xfrm>
            <a:off x="2087034" y="1655763"/>
            <a:ext cx="8017932" cy="4510087"/>
          </a:xfrm>
        </p:spPr>
      </p:pic>
      <p:sp>
        <p:nvSpPr>
          <p:cNvPr id="11" name="Rechteck 10">
            <a:extLst>
              <a:ext uri="{FF2B5EF4-FFF2-40B4-BE49-F238E27FC236}">
                <a16:creationId xmlns:a16="http://schemas.microsoft.com/office/drawing/2014/main" id="{B1D74CB8-AAEC-41EB-B8FD-8ECB869F715B}"/>
              </a:ext>
            </a:extLst>
          </p:cNvPr>
          <p:cNvSpPr/>
          <p:nvPr/>
        </p:nvSpPr>
        <p:spPr>
          <a:xfrm>
            <a:off x="371475" y="6202359"/>
            <a:ext cx="7740650" cy="276999"/>
          </a:xfrm>
          <a:prstGeom prst="rect">
            <a:avLst/>
          </a:prstGeom>
        </p:spPr>
        <p:txBody>
          <a:bodyPr wrap="square">
            <a:spAutoFit/>
          </a:bodyPr>
          <a:lstStyle/>
          <a:p>
            <a:r>
              <a:rPr lang="en-US" sz="1200" dirty="0">
                <a:solidFill>
                  <a:schemeClr val="bg2"/>
                </a:solidFill>
              </a:rPr>
              <a:t>https://blogs.sas.com/content/subconsciousmusings/2017/04/12/machine-learning-algorithm-use/</a:t>
            </a:r>
          </a:p>
        </p:txBody>
      </p:sp>
    </p:spTree>
    <p:extLst>
      <p:ext uri="{BB962C8B-B14F-4D97-AF65-F5344CB8AC3E}">
        <p14:creationId xmlns:p14="http://schemas.microsoft.com/office/powerpoint/2010/main" val="3365613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1DC45E-234E-4A17-8054-4E1BD687DFBE}"/>
              </a:ext>
            </a:extLst>
          </p:cNvPr>
          <p:cNvSpPr>
            <a:spLocks noGrp="1"/>
          </p:cNvSpPr>
          <p:nvPr>
            <p:ph type="title"/>
          </p:nvPr>
        </p:nvSpPr>
        <p:spPr/>
        <p:txBody>
          <a:bodyPr/>
          <a:lstStyle/>
          <a:p>
            <a:r>
              <a:rPr lang="en-US" dirty="0"/>
              <a:t>Classification vs Regression</a:t>
            </a:r>
            <a:br>
              <a:rPr lang="en-US" dirty="0"/>
            </a:br>
            <a:endParaRPr lang="en-US" dirty="0"/>
          </a:p>
        </p:txBody>
      </p:sp>
      <p:sp>
        <p:nvSpPr>
          <p:cNvPr id="4" name="Textplatzhalter 3">
            <a:extLst>
              <a:ext uri="{FF2B5EF4-FFF2-40B4-BE49-F238E27FC236}">
                <a16:creationId xmlns:a16="http://schemas.microsoft.com/office/drawing/2014/main" id="{3DE6824B-FD2E-4C40-B2D9-55FC311F4420}"/>
              </a:ext>
            </a:extLst>
          </p:cNvPr>
          <p:cNvSpPr>
            <a:spLocks noGrp="1"/>
          </p:cNvSpPr>
          <p:nvPr>
            <p:ph type="body" sz="quarter" idx="13"/>
          </p:nvPr>
        </p:nvSpPr>
        <p:spPr/>
        <p:txBody>
          <a:bodyPr/>
          <a:lstStyle/>
          <a:p>
            <a:r>
              <a:rPr lang="en-US" dirty="0"/>
              <a:t>Regression</a:t>
            </a:r>
          </a:p>
        </p:txBody>
      </p:sp>
      <p:pic>
        <p:nvPicPr>
          <p:cNvPr id="25602" name="Picture 2">
            <a:extLst>
              <a:ext uri="{FF2B5EF4-FFF2-40B4-BE49-F238E27FC236}">
                <a16:creationId xmlns:a16="http://schemas.microsoft.com/office/drawing/2014/main" id="{8E103FEC-8F21-4182-9547-94A24FD4F576}"/>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a:ext>
            </a:extLst>
          </a:blip>
          <a:srcRect l="-149" r="-1" b="-937"/>
          <a:stretch/>
        </p:blipFill>
        <p:spPr bwMode="auto">
          <a:xfrm>
            <a:off x="2208910" y="1232179"/>
            <a:ext cx="7774180" cy="4933671"/>
          </a:xfrm>
          <a:prstGeom prst="rect">
            <a:avLst/>
          </a:prstGeom>
          <a:noFill/>
          <a:extLst>
            <a:ext uri="{909E8E84-426E-40DD-AFC4-6F175D3DCCD1}">
              <a14:hiddenFill xmlns:a14="http://schemas.microsoft.com/office/drawing/2010/main">
                <a:solidFill>
                  <a:srgbClr val="FFFFFF"/>
                </a:solidFill>
              </a14:hiddenFill>
            </a:ext>
          </a:extLst>
        </p:spPr>
      </p:pic>
      <p:sp>
        <p:nvSpPr>
          <p:cNvPr id="6" name="Sprechblase: rechteckig 5">
            <a:extLst>
              <a:ext uri="{FF2B5EF4-FFF2-40B4-BE49-F238E27FC236}">
                <a16:creationId xmlns:a16="http://schemas.microsoft.com/office/drawing/2014/main" id="{78ECAF58-230F-4840-AD8C-764C08922914}"/>
              </a:ext>
            </a:extLst>
          </p:cNvPr>
          <p:cNvSpPr/>
          <p:nvPr/>
        </p:nvSpPr>
        <p:spPr>
          <a:xfrm>
            <a:off x="9710042" y="3699014"/>
            <a:ext cx="1988472" cy="854801"/>
          </a:xfrm>
          <a:prstGeom prst="wedgeRectCallout">
            <a:avLst>
              <a:gd name="adj1" fmla="val -75818"/>
              <a:gd name="adj2" fmla="val -5690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t" anchorCtr="0"/>
          <a:lstStyle/>
          <a:p>
            <a:r>
              <a:rPr lang="en-US" dirty="0"/>
              <a:t>Model data – </a:t>
            </a:r>
          </a:p>
          <a:p>
            <a:r>
              <a:rPr lang="en-US" dirty="0"/>
              <a:t>fitting curve</a:t>
            </a:r>
            <a:endParaRPr lang="en-US" dirty="0">
              <a:effectLst/>
            </a:endParaRPr>
          </a:p>
        </p:txBody>
      </p:sp>
    </p:spTree>
    <p:extLst>
      <p:ext uri="{BB962C8B-B14F-4D97-AF65-F5344CB8AC3E}">
        <p14:creationId xmlns:p14="http://schemas.microsoft.com/office/powerpoint/2010/main" val="186074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1DC45E-234E-4A17-8054-4E1BD687DFBE}"/>
              </a:ext>
            </a:extLst>
          </p:cNvPr>
          <p:cNvSpPr>
            <a:spLocks noGrp="1"/>
          </p:cNvSpPr>
          <p:nvPr>
            <p:ph type="title"/>
          </p:nvPr>
        </p:nvSpPr>
        <p:spPr/>
        <p:txBody>
          <a:bodyPr/>
          <a:lstStyle/>
          <a:p>
            <a:r>
              <a:rPr lang="en-US" dirty="0"/>
              <a:t>Classification vs Regression</a:t>
            </a:r>
            <a:br>
              <a:rPr lang="en-US" dirty="0"/>
            </a:br>
            <a:endParaRPr lang="en-US" dirty="0"/>
          </a:p>
        </p:txBody>
      </p:sp>
      <p:sp>
        <p:nvSpPr>
          <p:cNvPr id="4" name="Textplatzhalter 3">
            <a:extLst>
              <a:ext uri="{FF2B5EF4-FFF2-40B4-BE49-F238E27FC236}">
                <a16:creationId xmlns:a16="http://schemas.microsoft.com/office/drawing/2014/main" id="{3DE6824B-FD2E-4C40-B2D9-55FC311F4420}"/>
              </a:ext>
            </a:extLst>
          </p:cNvPr>
          <p:cNvSpPr>
            <a:spLocks noGrp="1"/>
          </p:cNvSpPr>
          <p:nvPr>
            <p:ph type="body" sz="quarter" idx="13"/>
          </p:nvPr>
        </p:nvSpPr>
        <p:spPr/>
        <p:txBody>
          <a:bodyPr/>
          <a:lstStyle/>
          <a:p>
            <a:r>
              <a:rPr lang="en-US" dirty="0"/>
              <a:t>Classification</a:t>
            </a:r>
          </a:p>
        </p:txBody>
      </p:sp>
      <p:pic>
        <p:nvPicPr>
          <p:cNvPr id="26628" name="Picture 4">
            <a:extLst>
              <a:ext uri="{FF2B5EF4-FFF2-40B4-BE49-F238E27FC236}">
                <a16:creationId xmlns:a16="http://schemas.microsoft.com/office/drawing/2014/main" id="{7B598B00-02B7-4A79-BAF2-6424B581FE8A}"/>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833244" y="1655763"/>
            <a:ext cx="6525511" cy="4510087"/>
          </a:xfrm>
          <a:prstGeom prst="rect">
            <a:avLst/>
          </a:prstGeom>
          <a:noFill/>
          <a:extLst>
            <a:ext uri="{909E8E84-426E-40DD-AFC4-6F175D3DCCD1}">
              <a14:hiddenFill xmlns:a14="http://schemas.microsoft.com/office/drawing/2010/main">
                <a:solidFill>
                  <a:srgbClr val="FFFFFF"/>
                </a:solidFill>
              </a14:hiddenFill>
            </a:ext>
          </a:extLst>
        </p:spPr>
      </p:pic>
      <p:sp>
        <p:nvSpPr>
          <p:cNvPr id="6" name="Sprechblase: rechteckig 5">
            <a:extLst>
              <a:ext uri="{FF2B5EF4-FFF2-40B4-BE49-F238E27FC236}">
                <a16:creationId xmlns:a16="http://schemas.microsoft.com/office/drawing/2014/main" id="{78ECAF58-230F-4840-AD8C-764C08922914}"/>
              </a:ext>
            </a:extLst>
          </p:cNvPr>
          <p:cNvSpPr/>
          <p:nvPr/>
        </p:nvSpPr>
        <p:spPr>
          <a:xfrm>
            <a:off x="9710042" y="3699014"/>
            <a:ext cx="1988472" cy="854801"/>
          </a:xfrm>
          <a:prstGeom prst="wedgeRectCallout">
            <a:avLst>
              <a:gd name="adj1" fmla="val -132752"/>
              <a:gd name="adj2" fmla="val 4497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t" anchorCtr="0"/>
          <a:lstStyle/>
          <a:p>
            <a:r>
              <a:rPr lang="en-US" dirty="0"/>
              <a:t>Divide data –</a:t>
            </a:r>
          </a:p>
          <a:p>
            <a:r>
              <a:rPr lang="en-US" dirty="0">
                <a:effectLst/>
              </a:rPr>
              <a:t>Decision plane</a:t>
            </a:r>
          </a:p>
        </p:txBody>
      </p:sp>
    </p:spTree>
    <p:extLst>
      <p:ext uri="{BB962C8B-B14F-4D97-AF65-F5344CB8AC3E}">
        <p14:creationId xmlns:p14="http://schemas.microsoft.com/office/powerpoint/2010/main" val="208933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dirty="0"/>
              <a:t>Test Data</a:t>
            </a:r>
            <a:endParaRPr lang="en-US" dirty="0">
              <a:effectLst/>
            </a:endParaRPr>
          </a:p>
        </p:txBody>
      </p:sp>
      <p:pic>
        <p:nvPicPr>
          <p:cNvPr id="13318" name="Picture 6">
            <a:extLst>
              <a:ext uri="{FF2B5EF4-FFF2-40B4-BE49-F238E27FC236}">
                <a16:creationId xmlns:a16="http://schemas.microsoft.com/office/drawing/2014/main" id="{99ADD918-C519-4003-B85C-5F9CC366009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01332" y="1663700"/>
            <a:ext cx="9789336" cy="4510087"/>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9DFDCBBA-48FE-4533-9ED3-74C615B2C002}"/>
              </a:ext>
            </a:extLst>
          </p:cNvPr>
          <p:cNvSpPr/>
          <p:nvPr/>
        </p:nvSpPr>
        <p:spPr>
          <a:xfrm>
            <a:off x="8969827" y="1655763"/>
            <a:ext cx="2020839" cy="451008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9" name="Flussdiagramm: Verzweigung 8">
            <a:extLst>
              <a:ext uri="{FF2B5EF4-FFF2-40B4-BE49-F238E27FC236}">
                <a16:creationId xmlns:a16="http://schemas.microsoft.com/office/drawing/2014/main" id="{A6A4CD94-2C89-4981-9DAF-C07E2DA70B5A}"/>
              </a:ext>
            </a:extLst>
          </p:cNvPr>
          <p:cNvSpPr/>
          <p:nvPr/>
        </p:nvSpPr>
        <p:spPr>
          <a:xfrm rot="10800000">
            <a:off x="6687003" y="2311400"/>
            <a:ext cx="565150" cy="186690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5000 h 10000"/>
              <a:gd name="connsiteX1" fmla="*/ 5000 w 5000"/>
              <a:gd name="connsiteY1" fmla="*/ 0 h 10000"/>
              <a:gd name="connsiteX2" fmla="*/ 5000 w 5000"/>
              <a:gd name="connsiteY2" fmla="*/ 10000 h 10000"/>
              <a:gd name="connsiteX3" fmla="*/ 0 w 5000"/>
              <a:gd name="connsiteY3" fmla="*/ 5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5000"/>
                </a:moveTo>
                <a:lnTo>
                  <a:pt x="5000" y="0"/>
                </a:lnTo>
                <a:lnTo>
                  <a:pt x="5000" y="10000"/>
                </a:lnTo>
                <a:lnTo>
                  <a:pt x="0" y="5000"/>
                </a:lnTo>
                <a:close/>
              </a:path>
            </a:pathLst>
          </a:cu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7" name="Flussdiagramm: Verzweigung 8">
            <a:extLst>
              <a:ext uri="{FF2B5EF4-FFF2-40B4-BE49-F238E27FC236}">
                <a16:creationId xmlns:a16="http://schemas.microsoft.com/office/drawing/2014/main" id="{B3F4BCD9-C487-4087-9406-ED40AE235D9A}"/>
              </a:ext>
            </a:extLst>
          </p:cNvPr>
          <p:cNvSpPr/>
          <p:nvPr/>
        </p:nvSpPr>
        <p:spPr>
          <a:xfrm>
            <a:off x="8404677" y="2311400"/>
            <a:ext cx="565150" cy="186690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5000 h 10000"/>
              <a:gd name="connsiteX1" fmla="*/ 5000 w 5000"/>
              <a:gd name="connsiteY1" fmla="*/ 0 h 10000"/>
              <a:gd name="connsiteX2" fmla="*/ 5000 w 5000"/>
              <a:gd name="connsiteY2" fmla="*/ 10000 h 10000"/>
              <a:gd name="connsiteX3" fmla="*/ 0 w 5000"/>
              <a:gd name="connsiteY3" fmla="*/ 5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5000"/>
                </a:moveTo>
                <a:lnTo>
                  <a:pt x="5000" y="0"/>
                </a:lnTo>
                <a:lnTo>
                  <a:pt x="5000" y="10000"/>
                </a:lnTo>
                <a:lnTo>
                  <a:pt x="0" y="5000"/>
                </a:lnTo>
                <a:close/>
              </a:path>
            </a:pathLst>
          </a:cu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8" name="Rechteck 7">
            <a:extLst>
              <a:ext uri="{FF2B5EF4-FFF2-40B4-BE49-F238E27FC236}">
                <a16:creationId xmlns:a16="http://schemas.microsoft.com/office/drawing/2014/main" id="{4ACF6715-F100-4437-81CA-5500E38B7B3C}"/>
              </a:ext>
            </a:extLst>
          </p:cNvPr>
          <p:cNvSpPr/>
          <p:nvPr/>
        </p:nvSpPr>
        <p:spPr>
          <a:xfrm>
            <a:off x="1306285" y="1597592"/>
            <a:ext cx="5380717" cy="451008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11" name="Rechteck 10">
            <a:extLst>
              <a:ext uri="{FF2B5EF4-FFF2-40B4-BE49-F238E27FC236}">
                <a16:creationId xmlns:a16="http://schemas.microsoft.com/office/drawing/2014/main" id="{AA7999F4-FB84-4AEA-8AE3-01213ABBE358}"/>
              </a:ext>
            </a:extLst>
          </p:cNvPr>
          <p:cNvSpPr/>
          <p:nvPr/>
        </p:nvSpPr>
        <p:spPr>
          <a:xfrm>
            <a:off x="6687001" y="1287919"/>
            <a:ext cx="565151" cy="91337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Tree>
    <p:extLst>
      <p:ext uri="{BB962C8B-B14F-4D97-AF65-F5344CB8AC3E}">
        <p14:creationId xmlns:p14="http://schemas.microsoft.com/office/powerpoint/2010/main" val="1001648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5AB7A-8430-4177-A97D-358995D4E23C}"/>
              </a:ext>
            </a:extLst>
          </p:cNvPr>
          <p:cNvSpPr>
            <a:spLocks noGrp="1"/>
          </p:cNvSpPr>
          <p:nvPr>
            <p:ph type="title"/>
          </p:nvPr>
        </p:nvSpPr>
        <p:spPr/>
        <p:txBody>
          <a:bodyPr/>
          <a:lstStyle/>
          <a:p>
            <a:r>
              <a:rPr lang="en-US" dirty="0"/>
              <a:t>Test Data</a:t>
            </a:r>
          </a:p>
        </p:txBody>
      </p:sp>
      <p:sp>
        <p:nvSpPr>
          <p:cNvPr id="4" name="Textplatzhalter 3">
            <a:extLst>
              <a:ext uri="{FF2B5EF4-FFF2-40B4-BE49-F238E27FC236}">
                <a16:creationId xmlns:a16="http://schemas.microsoft.com/office/drawing/2014/main" id="{BB96B2A2-3ADA-4BEF-B416-6839FBD2711B}"/>
              </a:ext>
            </a:extLst>
          </p:cNvPr>
          <p:cNvSpPr>
            <a:spLocks noGrp="1"/>
          </p:cNvSpPr>
          <p:nvPr>
            <p:ph type="body" sz="quarter" idx="13"/>
          </p:nvPr>
        </p:nvSpPr>
        <p:spPr/>
        <p:txBody>
          <a:bodyPr/>
          <a:lstStyle/>
          <a:p>
            <a:endParaRPr lang="en-US"/>
          </a:p>
        </p:txBody>
      </p:sp>
      <p:pic>
        <p:nvPicPr>
          <p:cNvPr id="27650" name="Picture 2">
            <a:extLst>
              <a:ext uri="{FF2B5EF4-FFF2-40B4-BE49-F238E27FC236}">
                <a16:creationId xmlns:a16="http://schemas.microsoft.com/office/drawing/2014/main" id="{152E99F2-1478-456E-8C14-37A914DF7CF6}"/>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28093" y="1376909"/>
            <a:ext cx="4680000" cy="1081364"/>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1345D558-CFCB-4CB6-9B2B-B55E2A1A41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23114" y="1202951"/>
            <a:ext cx="4680000" cy="2329475"/>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a:extLst>
              <a:ext uri="{FF2B5EF4-FFF2-40B4-BE49-F238E27FC236}">
                <a16:creationId xmlns:a16="http://schemas.microsoft.com/office/drawing/2014/main" id="{F09575BA-288F-4971-81BD-667C88E8E15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3114" y="4046649"/>
            <a:ext cx="4680000" cy="2269295"/>
          </a:xfrm>
          <a:prstGeom prst="rect">
            <a:avLst/>
          </a:prstGeom>
          <a:noFill/>
          <a:extLst>
            <a:ext uri="{909E8E84-426E-40DD-AFC4-6F175D3DCCD1}">
              <a14:hiddenFill xmlns:a14="http://schemas.microsoft.com/office/drawing/2010/main">
                <a:solidFill>
                  <a:srgbClr val="FFFFFF"/>
                </a:solidFill>
              </a14:hiddenFill>
            </a:ext>
          </a:extLst>
        </p:spPr>
      </p:pic>
      <p:pic>
        <p:nvPicPr>
          <p:cNvPr id="27658" name="Picture 10">
            <a:extLst>
              <a:ext uri="{FF2B5EF4-FFF2-40B4-BE49-F238E27FC236}">
                <a16:creationId xmlns:a16="http://schemas.microsoft.com/office/drawing/2014/main" id="{41D59C33-B422-4437-AD51-8E289F59AC4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2951" y="4046649"/>
            <a:ext cx="4680000" cy="2047138"/>
          </a:xfrm>
          <a:prstGeom prst="rect">
            <a:avLst/>
          </a:prstGeom>
          <a:noFill/>
          <a:extLst>
            <a:ext uri="{909E8E84-426E-40DD-AFC4-6F175D3DCCD1}">
              <a14:hiddenFill xmlns:a14="http://schemas.microsoft.com/office/drawing/2010/main">
                <a:solidFill>
                  <a:srgbClr val="FFFFFF"/>
                </a:solidFill>
              </a14:hiddenFill>
            </a:ext>
          </a:extLst>
        </p:spPr>
      </p:pic>
      <p:sp>
        <p:nvSpPr>
          <p:cNvPr id="10" name="Pfeil: nach rechts 9">
            <a:extLst>
              <a:ext uri="{FF2B5EF4-FFF2-40B4-BE49-F238E27FC236}">
                <a16:creationId xmlns:a16="http://schemas.microsoft.com/office/drawing/2014/main" id="{716225B9-8C1E-4A16-A9E0-F34FD3CFB260}"/>
              </a:ext>
            </a:extLst>
          </p:cNvPr>
          <p:cNvSpPr/>
          <p:nvPr/>
        </p:nvSpPr>
        <p:spPr>
          <a:xfrm>
            <a:off x="5568514" y="1691560"/>
            <a:ext cx="594179" cy="452061"/>
          </a:xfrm>
          <a:prstGeom prst="rightArrow">
            <a:avLst/>
          </a:prstGeom>
          <a:ln/>
        </p:spPr>
        <p:style>
          <a:lnRef idx="1">
            <a:schemeClr val="accent2"/>
          </a:lnRef>
          <a:fillRef idx="3">
            <a:schemeClr val="accent2"/>
          </a:fillRef>
          <a:effectRef idx="2">
            <a:schemeClr val="accent2"/>
          </a:effectRef>
          <a:fontRef idx="minor">
            <a:schemeClr val="lt1"/>
          </a:fontRef>
        </p:style>
        <p:txBody>
          <a:bodyPr lIns="180000" tIns="180000" rIns="180000" bIns="180000" rtlCol="0" anchor="t" anchorCtr="0"/>
          <a:lstStyle/>
          <a:p>
            <a:pPr algn="ctr">
              <a:lnSpc>
                <a:spcPct val="110000"/>
              </a:lnSpc>
            </a:pPr>
            <a:endParaRPr lang="en-US" dirty="0"/>
          </a:p>
        </p:txBody>
      </p:sp>
      <p:sp>
        <p:nvSpPr>
          <p:cNvPr id="11" name="Pfeil: nach rechts 10">
            <a:extLst>
              <a:ext uri="{FF2B5EF4-FFF2-40B4-BE49-F238E27FC236}">
                <a16:creationId xmlns:a16="http://schemas.microsoft.com/office/drawing/2014/main" id="{58BED32A-1E68-4162-B16C-C5F721AC859A}"/>
              </a:ext>
            </a:extLst>
          </p:cNvPr>
          <p:cNvSpPr/>
          <p:nvPr/>
        </p:nvSpPr>
        <p:spPr>
          <a:xfrm rot="5400000">
            <a:off x="8606000" y="3563508"/>
            <a:ext cx="514225" cy="452061"/>
          </a:xfrm>
          <a:prstGeom prst="rightArrow">
            <a:avLst/>
          </a:prstGeom>
          <a:ln/>
        </p:spPr>
        <p:style>
          <a:lnRef idx="1">
            <a:schemeClr val="accent2"/>
          </a:lnRef>
          <a:fillRef idx="3">
            <a:schemeClr val="accent2"/>
          </a:fillRef>
          <a:effectRef idx="2">
            <a:schemeClr val="accent2"/>
          </a:effectRef>
          <a:fontRef idx="minor">
            <a:schemeClr val="lt1"/>
          </a:fontRef>
        </p:style>
        <p:txBody>
          <a:bodyPr lIns="180000" tIns="180000" rIns="180000" bIns="180000" rtlCol="0" anchor="t" anchorCtr="0"/>
          <a:lstStyle/>
          <a:p>
            <a:pPr algn="ctr">
              <a:lnSpc>
                <a:spcPct val="110000"/>
              </a:lnSpc>
            </a:pPr>
            <a:endParaRPr lang="en-US" dirty="0"/>
          </a:p>
        </p:txBody>
      </p:sp>
      <p:sp>
        <p:nvSpPr>
          <p:cNvPr id="12" name="Pfeil: nach rechts 11">
            <a:extLst>
              <a:ext uri="{FF2B5EF4-FFF2-40B4-BE49-F238E27FC236}">
                <a16:creationId xmlns:a16="http://schemas.microsoft.com/office/drawing/2014/main" id="{24582BF6-3849-4E1B-A5E1-F34922AEC082}"/>
              </a:ext>
            </a:extLst>
          </p:cNvPr>
          <p:cNvSpPr/>
          <p:nvPr/>
        </p:nvSpPr>
        <p:spPr>
          <a:xfrm rot="10800000">
            <a:off x="5513297" y="4521704"/>
            <a:ext cx="594179" cy="452061"/>
          </a:xfrm>
          <a:prstGeom prst="rightArrow">
            <a:avLst/>
          </a:prstGeom>
          <a:ln/>
        </p:spPr>
        <p:style>
          <a:lnRef idx="1">
            <a:schemeClr val="accent2"/>
          </a:lnRef>
          <a:fillRef idx="3">
            <a:schemeClr val="accent2"/>
          </a:fillRef>
          <a:effectRef idx="2">
            <a:schemeClr val="accent2"/>
          </a:effectRef>
          <a:fontRef idx="minor">
            <a:schemeClr val="lt1"/>
          </a:fontRef>
        </p:style>
        <p:txBody>
          <a:bodyPr lIns="180000" tIns="180000" rIns="180000" bIns="180000" rtlCol="0" anchor="t" anchorCtr="0"/>
          <a:lstStyle/>
          <a:p>
            <a:pPr algn="ctr">
              <a:lnSpc>
                <a:spcPct val="110000"/>
              </a:lnSpc>
            </a:pPr>
            <a:endParaRPr lang="en-US" dirty="0"/>
          </a:p>
        </p:txBody>
      </p:sp>
      <p:pic>
        <p:nvPicPr>
          <p:cNvPr id="6" name="Grafik 5">
            <a:extLst>
              <a:ext uri="{FF2B5EF4-FFF2-40B4-BE49-F238E27FC236}">
                <a16:creationId xmlns:a16="http://schemas.microsoft.com/office/drawing/2014/main" id="{70C29CAB-4C81-4E18-AB3E-8869FF87950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37104" y="2545754"/>
            <a:ext cx="1261977" cy="1413414"/>
          </a:xfrm>
          <a:prstGeom prst="rect">
            <a:avLst/>
          </a:prstGeom>
        </p:spPr>
      </p:pic>
    </p:spTree>
    <p:extLst>
      <p:ext uri="{BB962C8B-B14F-4D97-AF65-F5344CB8AC3E}">
        <p14:creationId xmlns:p14="http://schemas.microsoft.com/office/powerpoint/2010/main" val="280662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652"/>
                                        </p:tgtEl>
                                        <p:attrNameLst>
                                          <p:attrName>style.visibility</p:attrName>
                                        </p:attrNameLst>
                                      </p:cBhvr>
                                      <p:to>
                                        <p:strVal val="visible"/>
                                      </p:to>
                                    </p:set>
                                    <p:animEffect transition="in" filter="fade">
                                      <p:cBhvr>
                                        <p:cTn id="10" dur="500"/>
                                        <p:tgtEl>
                                          <p:spTgt spid="276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7656"/>
                                        </p:tgtEl>
                                        <p:attrNameLst>
                                          <p:attrName>style.visibility</p:attrName>
                                        </p:attrNameLst>
                                      </p:cBhvr>
                                      <p:to>
                                        <p:strVal val="visible"/>
                                      </p:to>
                                    </p:set>
                                    <p:animEffect transition="in" filter="fade">
                                      <p:cBhvr>
                                        <p:cTn id="18" dur="500"/>
                                        <p:tgtEl>
                                          <p:spTgt spid="276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27658"/>
                                        </p:tgtEl>
                                        <p:attrNameLst>
                                          <p:attrName>style.visibility</p:attrName>
                                        </p:attrNameLst>
                                      </p:cBhvr>
                                      <p:to>
                                        <p:strVal val="visible"/>
                                      </p:to>
                                    </p:set>
                                    <p:animEffect transition="in" filter="fade">
                                      <p:cBhvr>
                                        <p:cTn id="26" dur="500"/>
                                        <p:tgtEl>
                                          <p:spTgt spid="276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C7BA38-FF51-45BE-997F-0943F7183B86}"/>
              </a:ext>
            </a:extLst>
          </p:cNvPr>
          <p:cNvSpPr>
            <a:spLocks noGrp="1"/>
          </p:cNvSpPr>
          <p:nvPr>
            <p:ph type="title"/>
          </p:nvPr>
        </p:nvSpPr>
        <p:spPr/>
        <p:txBody>
          <a:bodyPr/>
          <a:lstStyle/>
          <a:p>
            <a:r>
              <a:rPr lang="en-US" dirty="0"/>
              <a:t>How do we measure our model’s performance?</a:t>
            </a:r>
            <a:br>
              <a:rPr lang="en-US" dirty="0"/>
            </a:br>
            <a:endParaRPr lang="en-US" dirty="0"/>
          </a:p>
        </p:txBody>
      </p:sp>
      <p:sp>
        <p:nvSpPr>
          <p:cNvPr id="5" name="Inhaltsplatzhalter 4">
            <a:extLst>
              <a:ext uri="{FF2B5EF4-FFF2-40B4-BE49-F238E27FC236}">
                <a16:creationId xmlns:a16="http://schemas.microsoft.com/office/drawing/2014/main" id="{502A573A-35D1-48A1-BBF6-51EC5104FC84}"/>
              </a:ext>
            </a:extLst>
          </p:cNvPr>
          <p:cNvSpPr>
            <a:spLocks noGrp="1"/>
          </p:cNvSpPr>
          <p:nvPr>
            <p:ph idx="1"/>
          </p:nvPr>
        </p:nvSpPr>
        <p:spPr/>
        <p:txBody>
          <a:bodyPr/>
          <a:lstStyle/>
          <a:p>
            <a:r>
              <a:rPr lang="en-US" sz="3200" dirty="0"/>
              <a:t>(root) mean square error</a:t>
            </a:r>
          </a:p>
          <a:p>
            <a:endParaRPr lang="en-US" dirty="0"/>
          </a:p>
          <a:p>
            <a:endParaRPr lang="en-US" dirty="0"/>
          </a:p>
        </p:txBody>
      </p:sp>
      <p:sp>
        <p:nvSpPr>
          <p:cNvPr id="6" name="Textplatzhalter 5">
            <a:extLst>
              <a:ext uri="{FF2B5EF4-FFF2-40B4-BE49-F238E27FC236}">
                <a16:creationId xmlns:a16="http://schemas.microsoft.com/office/drawing/2014/main" id="{25490E78-F394-473E-BB14-7349DF6C2E51}"/>
              </a:ext>
            </a:extLst>
          </p:cNvPr>
          <p:cNvSpPr>
            <a:spLocks noGrp="1"/>
          </p:cNvSpPr>
          <p:nvPr>
            <p:ph type="body" sz="quarter" idx="13"/>
          </p:nvPr>
        </p:nvSpPr>
        <p:spPr/>
        <p:txBody>
          <a:bodyPr/>
          <a:lstStyle/>
          <a:p>
            <a:r>
              <a:rPr lang="en-US" dirty="0"/>
              <a:t>Regression</a:t>
            </a:r>
          </a:p>
        </p:txBody>
      </p:sp>
      <p:pic>
        <p:nvPicPr>
          <p:cNvPr id="1028" name="Picture 4">
            <a:extLst>
              <a:ext uri="{FF2B5EF4-FFF2-40B4-BE49-F238E27FC236}">
                <a16:creationId xmlns:a16="http://schemas.microsoft.com/office/drawing/2014/main" id="{ED230FEA-1004-4F16-BC7B-A321EC8424D6}"/>
              </a:ext>
            </a:extLst>
          </p:cNvPr>
          <p:cNvPicPr>
            <a:picLocks noGrp="1" noChangeAspect="1" noChangeArrowheads="1"/>
          </p:cNvPicPr>
          <p:nvPr>
            <p:ph idx="14"/>
          </p:nvPr>
        </p:nvPicPr>
        <p:blipFill>
          <a:blip r:embed="rId2">
            <a:extLst>
              <a:ext uri="{28A0092B-C50C-407E-A947-70E740481C1C}">
                <a14:useLocalDpi xmlns:a14="http://schemas.microsoft.com/office/drawing/2010/main"/>
              </a:ext>
            </a:extLst>
          </a:blip>
          <a:srcRect/>
          <a:stretch>
            <a:fillRect/>
          </a:stretch>
        </p:blipFill>
        <p:spPr bwMode="auto">
          <a:xfrm>
            <a:off x="6275390" y="2051844"/>
            <a:ext cx="5576888" cy="3717925"/>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A54E6287-701E-4396-A6C3-CB702CDE5DA1}"/>
              </a:ext>
            </a:extLst>
          </p:cNvPr>
          <p:cNvPicPr>
            <a:picLocks noChangeAspect="1"/>
          </p:cNvPicPr>
          <p:nvPr/>
        </p:nvPicPr>
        <p:blipFill>
          <a:blip r:embed="rId3"/>
          <a:stretch>
            <a:fillRect/>
          </a:stretch>
        </p:blipFill>
        <p:spPr>
          <a:xfrm>
            <a:off x="843755" y="3191668"/>
            <a:ext cx="4600575" cy="1438275"/>
          </a:xfrm>
          <a:prstGeom prst="rect">
            <a:avLst/>
          </a:prstGeom>
        </p:spPr>
      </p:pic>
      <p:sp>
        <p:nvSpPr>
          <p:cNvPr id="12" name="Textfeld 11">
            <a:extLst>
              <a:ext uri="{FF2B5EF4-FFF2-40B4-BE49-F238E27FC236}">
                <a16:creationId xmlns:a16="http://schemas.microsoft.com/office/drawing/2014/main" id="{94F24CCE-9EBA-4FAA-BDA4-18C01F58DFA8}"/>
              </a:ext>
            </a:extLst>
          </p:cNvPr>
          <p:cNvSpPr txBox="1"/>
          <p:nvPr/>
        </p:nvSpPr>
        <p:spPr>
          <a:xfrm>
            <a:off x="7605315" y="4638712"/>
            <a:ext cx="1586310" cy="613328"/>
          </a:xfrm>
          <a:prstGeom prst="rect">
            <a:avLst/>
          </a:prstGeom>
          <a:noFill/>
        </p:spPr>
        <p:txBody>
          <a:bodyPr vert="horz" wrap="square" lIns="180000" tIns="180000" rIns="180000" bIns="180000" rtlCol="0" anchor="t" anchorCtr="0">
            <a:spAutoFit/>
          </a:bodyPr>
          <a:lstStyle/>
          <a:p>
            <a:pPr>
              <a:lnSpc>
                <a:spcPct val="110000"/>
              </a:lnSpc>
            </a:pPr>
            <a:r>
              <a:rPr lang="en-US" sz="1600" b="1" dirty="0">
                <a:solidFill>
                  <a:schemeClr val="accent3"/>
                </a:solidFill>
                <a:latin typeface="Arial Standard" charset="0"/>
              </a:rPr>
              <a:t>observation</a:t>
            </a:r>
            <a:endParaRPr lang="en-US" sz="1200" b="1" dirty="0">
              <a:solidFill>
                <a:schemeClr val="accent3"/>
              </a:solidFill>
              <a:latin typeface="Arial Standard" charset="0"/>
            </a:endParaRPr>
          </a:p>
        </p:txBody>
      </p:sp>
      <p:sp>
        <p:nvSpPr>
          <p:cNvPr id="20" name="Textfeld 19">
            <a:extLst>
              <a:ext uri="{FF2B5EF4-FFF2-40B4-BE49-F238E27FC236}">
                <a16:creationId xmlns:a16="http://schemas.microsoft.com/office/drawing/2014/main" id="{154F743D-4075-4CCD-A57C-FC6129880994}"/>
              </a:ext>
            </a:extLst>
          </p:cNvPr>
          <p:cNvSpPr txBox="1"/>
          <p:nvPr/>
        </p:nvSpPr>
        <p:spPr>
          <a:xfrm>
            <a:off x="6957813" y="3217935"/>
            <a:ext cx="1376759" cy="613328"/>
          </a:xfrm>
          <a:prstGeom prst="rect">
            <a:avLst/>
          </a:prstGeom>
          <a:noFill/>
        </p:spPr>
        <p:txBody>
          <a:bodyPr vert="horz" wrap="square" lIns="180000" tIns="180000" rIns="180000" bIns="180000" rtlCol="0" anchor="t" anchorCtr="0">
            <a:spAutoFit/>
          </a:bodyPr>
          <a:lstStyle/>
          <a:p>
            <a:pPr>
              <a:lnSpc>
                <a:spcPct val="110000"/>
              </a:lnSpc>
            </a:pPr>
            <a:r>
              <a:rPr lang="en-US" sz="1600" b="1" dirty="0">
                <a:solidFill>
                  <a:schemeClr val="accent3"/>
                </a:solidFill>
                <a:latin typeface="Arial Standard" charset="0"/>
              </a:rPr>
              <a:t>prediction</a:t>
            </a:r>
            <a:endParaRPr lang="en-US" sz="1200" b="1" dirty="0">
              <a:solidFill>
                <a:schemeClr val="accent3"/>
              </a:solidFill>
              <a:latin typeface="Arial Standard" charset="0"/>
            </a:endParaRPr>
          </a:p>
        </p:txBody>
      </p:sp>
      <p:sp>
        <p:nvSpPr>
          <p:cNvPr id="21" name="Textfeld 20">
            <a:extLst>
              <a:ext uri="{FF2B5EF4-FFF2-40B4-BE49-F238E27FC236}">
                <a16:creationId xmlns:a16="http://schemas.microsoft.com/office/drawing/2014/main" id="{2055F53C-5371-4BF7-AA12-63E96E3350DE}"/>
              </a:ext>
            </a:extLst>
          </p:cNvPr>
          <p:cNvSpPr txBox="1"/>
          <p:nvPr/>
        </p:nvSpPr>
        <p:spPr>
          <a:xfrm>
            <a:off x="7505700" y="2604607"/>
            <a:ext cx="2123875" cy="613328"/>
          </a:xfrm>
          <a:prstGeom prst="rect">
            <a:avLst/>
          </a:prstGeom>
          <a:noFill/>
        </p:spPr>
        <p:txBody>
          <a:bodyPr vert="horz" wrap="square" lIns="180000" tIns="180000" rIns="180000" bIns="180000" rtlCol="0" anchor="t" anchorCtr="0">
            <a:spAutoFit/>
          </a:bodyPr>
          <a:lstStyle/>
          <a:p>
            <a:pPr>
              <a:lnSpc>
                <a:spcPct val="110000"/>
              </a:lnSpc>
            </a:pPr>
            <a:r>
              <a:rPr lang="en-US" sz="1600" b="1" dirty="0">
                <a:solidFill>
                  <a:schemeClr val="accent3"/>
                </a:solidFill>
                <a:latin typeface="Arial Standard" charset="0"/>
              </a:rPr>
              <a:t>learned model</a:t>
            </a:r>
            <a:endParaRPr lang="en-US" sz="1200" b="1" dirty="0">
              <a:solidFill>
                <a:schemeClr val="accent3"/>
              </a:solidFill>
              <a:latin typeface="Arial Standard" charset="0"/>
            </a:endParaRPr>
          </a:p>
        </p:txBody>
      </p:sp>
      <p:sp>
        <p:nvSpPr>
          <p:cNvPr id="22" name="Textfeld 21">
            <a:extLst>
              <a:ext uri="{FF2B5EF4-FFF2-40B4-BE49-F238E27FC236}">
                <a16:creationId xmlns:a16="http://schemas.microsoft.com/office/drawing/2014/main" id="{56625DA8-6C10-4BB8-9DE9-42D55E7A8FC7}"/>
              </a:ext>
            </a:extLst>
          </p:cNvPr>
          <p:cNvSpPr txBox="1"/>
          <p:nvPr/>
        </p:nvSpPr>
        <p:spPr>
          <a:xfrm>
            <a:off x="7676752" y="4216250"/>
            <a:ext cx="1295003" cy="613328"/>
          </a:xfrm>
          <a:prstGeom prst="rect">
            <a:avLst/>
          </a:prstGeom>
          <a:noFill/>
        </p:spPr>
        <p:txBody>
          <a:bodyPr vert="horz" wrap="square" lIns="180000" tIns="180000" rIns="180000" bIns="180000" rtlCol="0" anchor="t" anchorCtr="0">
            <a:spAutoFit/>
          </a:bodyPr>
          <a:lstStyle/>
          <a:p>
            <a:pPr>
              <a:lnSpc>
                <a:spcPct val="110000"/>
              </a:lnSpc>
            </a:pPr>
            <a:r>
              <a:rPr lang="en-US" sz="1600" b="1" dirty="0">
                <a:solidFill>
                  <a:schemeClr val="accent6"/>
                </a:solidFill>
                <a:latin typeface="Arial Standard" charset="0"/>
              </a:rPr>
              <a:t>error</a:t>
            </a:r>
            <a:endParaRPr lang="en-US" sz="1200" b="1" dirty="0">
              <a:solidFill>
                <a:schemeClr val="accent6"/>
              </a:solidFill>
              <a:latin typeface="Arial Standard" charset="0"/>
            </a:endParaRPr>
          </a:p>
        </p:txBody>
      </p:sp>
      <p:sp>
        <p:nvSpPr>
          <p:cNvPr id="16" name="Geschweifte Klammer rechts 15">
            <a:extLst>
              <a:ext uri="{FF2B5EF4-FFF2-40B4-BE49-F238E27FC236}">
                <a16:creationId xmlns:a16="http://schemas.microsoft.com/office/drawing/2014/main" id="{B4D6D7C9-8312-427C-ADB5-E13EABE30193}"/>
              </a:ext>
            </a:extLst>
          </p:cNvPr>
          <p:cNvSpPr/>
          <p:nvPr/>
        </p:nvSpPr>
        <p:spPr>
          <a:xfrm>
            <a:off x="7605314" y="4120984"/>
            <a:ext cx="142877" cy="82425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8" name="Freihandform: Form 17">
            <a:extLst>
              <a:ext uri="{FF2B5EF4-FFF2-40B4-BE49-F238E27FC236}">
                <a16:creationId xmlns:a16="http://schemas.microsoft.com/office/drawing/2014/main" id="{95A65151-B8E5-44FD-AD18-C85F1EB4C807}"/>
              </a:ext>
            </a:extLst>
          </p:cNvPr>
          <p:cNvSpPr/>
          <p:nvPr/>
        </p:nvSpPr>
        <p:spPr>
          <a:xfrm>
            <a:off x="9153525" y="2905125"/>
            <a:ext cx="628650" cy="410986"/>
          </a:xfrm>
          <a:custGeom>
            <a:avLst/>
            <a:gdLst>
              <a:gd name="connsiteX0" fmla="*/ 0 w 628650"/>
              <a:gd name="connsiteY0" fmla="*/ 0 h 410986"/>
              <a:gd name="connsiteX1" fmla="*/ 47625 w 628650"/>
              <a:gd name="connsiteY1" fmla="*/ 9525 h 410986"/>
              <a:gd name="connsiteX2" fmla="*/ 152400 w 628650"/>
              <a:gd name="connsiteY2" fmla="*/ 28575 h 410986"/>
              <a:gd name="connsiteX3" fmla="*/ 219075 w 628650"/>
              <a:gd name="connsiteY3" fmla="*/ 47625 h 410986"/>
              <a:gd name="connsiteX4" fmla="*/ 295275 w 628650"/>
              <a:gd name="connsiteY4" fmla="*/ 66675 h 410986"/>
              <a:gd name="connsiteX5" fmla="*/ 428625 w 628650"/>
              <a:gd name="connsiteY5" fmla="*/ 114300 h 410986"/>
              <a:gd name="connsiteX6" fmla="*/ 457200 w 628650"/>
              <a:gd name="connsiteY6" fmla="*/ 133350 h 410986"/>
              <a:gd name="connsiteX7" fmla="*/ 552450 w 628650"/>
              <a:gd name="connsiteY7" fmla="*/ 247650 h 410986"/>
              <a:gd name="connsiteX8" fmla="*/ 581025 w 628650"/>
              <a:gd name="connsiteY8" fmla="*/ 285750 h 410986"/>
              <a:gd name="connsiteX9" fmla="*/ 600075 w 628650"/>
              <a:gd name="connsiteY9" fmla="*/ 333375 h 410986"/>
              <a:gd name="connsiteX10" fmla="*/ 628650 w 628650"/>
              <a:gd name="connsiteY10" fmla="*/ 409575 h 410986"/>
              <a:gd name="connsiteX11" fmla="*/ 619125 w 628650"/>
              <a:gd name="connsiteY11" fmla="*/ 409575 h 41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410986">
                <a:moveTo>
                  <a:pt x="0" y="0"/>
                </a:moveTo>
                <a:lnTo>
                  <a:pt x="47625" y="9525"/>
                </a:lnTo>
                <a:cubicBezTo>
                  <a:pt x="78763" y="15186"/>
                  <a:pt x="121029" y="20732"/>
                  <a:pt x="152400" y="28575"/>
                </a:cubicBezTo>
                <a:cubicBezTo>
                  <a:pt x="174824" y="34181"/>
                  <a:pt x="196741" y="41669"/>
                  <a:pt x="219075" y="47625"/>
                </a:cubicBezTo>
                <a:cubicBezTo>
                  <a:pt x="244373" y="54371"/>
                  <a:pt x="270157" y="59287"/>
                  <a:pt x="295275" y="66675"/>
                </a:cubicBezTo>
                <a:cubicBezTo>
                  <a:pt x="313122" y="71924"/>
                  <a:pt x="400772" y="100374"/>
                  <a:pt x="428625" y="114300"/>
                </a:cubicBezTo>
                <a:cubicBezTo>
                  <a:pt x="438864" y="119420"/>
                  <a:pt x="448508" y="125900"/>
                  <a:pt x="457200" y="133350"/>
                </a:cubicBezTo>
                <a:cubicBezTo>
                  <a:pt x="499585" y="169680"/>
                  <a:pt x="516636" y="199897"/>
                  <a:pt x="552450" y="247650"/>
                </a:cubicBezTo>
                <a:cubicBezTo>
                  <a:pt x="561975" y="260350"/>
                  <a:pt x="575129" y="271010"/>
                  <a:pt x="581025" y="285750"/>
                </a:cubicBezTo>
                <a:cubicBezTo>
                  <a:pt x="587375" y="301625"/>
                  <a:pt x="593131" y="317751"/>
                  <a:pt x="600075" y="333375"/>
                </a:cubicBezTo>
                <a:cubicBezTo>
                  <a:pt x="610913" y="357760"/>
                  <a:pt x="628650" y="381139"/>
                  <a:pt x="628650" y="409575"/>
                </a:cubicBezTo>
                <a:cubicBezTo>
                  <a:pt x="628650" y="412750"/>
                  <a:pt x="622300" y="409575"/>
                  <a:pt x="619125" y="409575"/>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ihandform: Form 18">
            <a:extLst>
              <a:ext uri="{FF2B5EF4-FFF2-40B4-BE49-F238E27FC236}">
                <a16:creationId xmlns:a16="http://schemas.microsoft.com/office/drawing/2014/main" id="{A3745FC4-61F2-448A-AAAC-D99F435CE5BE}"/>
              </a:ext>
            </a:extLst>
          </p:cNvPr>
          <p:cNvSpPr/>
          <p:nvPr/>
        </p:nvSpPr>
        <p:spPr>
          <a:xfrm>
            <a:off x="7429500" y="4981575"/>
            <a:ext cx="304800" cy="106507"/>
          </a:xfrm>
          <a:custGeom>
            <a:avLst/>
            <a:gdLst>
              <a:gd name="connsiteX0" fmla="*/ 304800 w 304800"/>
              <a:gd name="connsiteY0" fmla="*/ 76200 h 106507"/>
              <a:gd name="connsiteX1" fmla="*/ 28575 w 304800"/>
              <a:gd name="connsiteY1" fmla="*/ 85725 h 106507"/>
              <a:gd name="connsiteX2" fmla="*/ 0 w 304800"/>
              <a:gd name="connsiteY2" fmla="*/ 66675 h 106507"/>
              <a:gd name="connsiteX3" fmla="*/ 28575 w 304800"/>
              <a:gd name="connsiteY3" fmla="*/ 0 h 106507"/>
            </a:gdLst>
            <a:ahLst/>
            <a:cxnLst>
              <a:cxn ang="0">
                <a:pos x="connsiteX0" y="connsiteY0"/>
              </a:cxn>
              <a:cxn ang="0">
                <a:pos x="connsiteX1" y="connsiteY1"/>
              </a:cxn>
              <a:cxn ang="0">
                <a:pos x="connsiteX2" y="connsiteY2"/>
              </a:cxn>
              <a:cxn ang="0">
                <a:pos x="connsiteX3" y="connsiteY3"/>
              </a:cxn>
            </a:cxnLst>
            <a:rect l="l" t="t" r="r" b="b"/>
            <a:pathLst>
              <a:path w="304800" h="106507">
                <a:moveTo>
                  <a:pt x="304800" y="76200"/>
                </a:moveTo>
                <a:cubicBezTo>
                  <a:pt x="260609" y="81964"/>
                  <a:pt x="102474" y="134991"/>
                  <a:pt x="28575" y="85725"/>
                </a:cubicBezTo>
                <a:lnTo>
                  <a:pt x="0" y="66675"/>
                </a:lnTo>
                <a:cubicBezTo>
                  <a:pt x="10692" y="2522"/>
                  <a:pt x="-7749" y="18162"/>
                  <a:pt x="28575" y="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ihandform: Form 22">
            <a:extLst>
              <a:ext uri="{FF2B5EF4-FFF2-40B4-BE49-F238E27FC236}">
                <a16:creationId xmlns:a16="http://schemas.microsoft.com/office/drawing/2014/main" id="{0A76C79C-B509-4705-9834-54B9C5E01CDC}"/>
              </a:ext>
            </a:extLst>
          </p:cNvPr>
          <p:cNvSpPr/>
          <p:nvPr/>
        </p:nvSpPr>
        <p:spPr>
          <a:xfrm>
            <a:off x="7333992" y="3695700"/>
            <a:ext cx="114558" cy="400050"/>
          </a:xfrm>
          <a:custGeom>
            <a:avLst/>
            <a:gdLst>
              <a:gd name="connsiteX0" fmla="*/ 114558 w 114558"/>
              <a:gd name="connsiteY0" fmla="*/ 0 h 400050"/>
              <a:gd name="connsiteX1" fmla="*/ 258 w 114558"/>
              <a:gd name="connsiteY1" fmla="*/ 304800 h 400050"/>
              <a:gd name="connsiteX2" fmla="*/ 28833 w 114558"/>
              <a:gd name="connsiteY2" fmla="*/ 323850 h 400050"/>
              <a:gd name="connsiteX3" fmla="*/ 76458 w 114558"/>
              <a:gd name="connsiteY3" fmla="*/ 381000 h 400050"/>
              <a:gd name="connsiteX4" fmla="*/ 105033 w 114558"/>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58" h="400050">
                <a:moveTo>
                  <a:pt x="114558" y="0"/>
                </a:moveTo>
                <a:cubicBezTo>
                  <a:pt x="76458" y="101600"/>
                  <a:pt x="28025" y="199904"/>
                  <a:pt x="258" y="304800"/>
                </a:cubicBezTo>
                <a:cubicBezTo>
                  <a:pt x="-2671" y="315866"/>
                  <a:pt x="20039" y="316521"/>
                  <a:pt x="28833" y="323850"/>
                </a:cubicBezTo>
                <a:cubicBezTo>
                  <a:pt x="122458" y="401871"/>
                  <a:pt x="1533" y="306075"/>
                  <a:pt x="76458" y="381000"/>
                </a:cubicBezTo>
                <a:cubicBezTo>
                  <a:pt x="84553" y="389095"/>
                  <a:pt x="105033" y="400050"/>
                  <a:pt x="105033" y="40005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feld 28">
            <a:extLst>
              <a:ext uri="{FF2B5EF4-FFF2-40B4-BE49-F238E27FC236}">
                <a16:creationId xmlns:a16="http://schemas.microsoft.com/office/drawing/2014/main" id="{431E4859-49BA-45BB-A8E9-22231C32A049}"/>
              </a:ext>
            </a:extLst>
          </p:cNvPr>
          <p:cNvSpPr txBox="1"/>
          <p:nvPr/>
        </p:nvSpPr>
        <p:spPr>
          <a:xfrm>
            <a:off x="2689098" y="5125151"/>
            <a:ext cx="2755232" cy="644618"/>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180000" tIns="180000" rIns="180000" bIns="180000" rtlCol="0" anchor="t" anchorCtr="0">
            <a:spAutoFit/>
          </a:bodyPr>
          <a:lstStyle/>
          <a:p>
            <a:pPr>
              <a:lnSpc>
                <a:spcPct val="110000"/>
              </a:lnSpc>
            </a:pPr>
            <a:r>
              <a:rPr lang="en-US" dirty="0">
                <a:latin typeface="Arial Standard" charset="0"/>
              </a:rPr>
              <a:t>Mean deviation</a:t>
            </a:r>
          </a:p>
        </p:txBody>
      </p:sp>
    </p:spTree>
    <p:extLst>
      <p:ext uri="{BB962C8B-B14F-4D97-AF65-F5344CB8AC3E}">
        <p14:creationId xmlns:p14="http://schemas.microsoft.com/office/powerpoint/2010/main" val="213893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Effect transition="in" filter="fade">
                                      <p:cBhvr>
                                        <p:cTn id="39" dur="500"/>
                                        <p:tgtEl>
                                          <p:spTgt spid="5">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2" grpId="0"/>
      <p:bldP spid="20" grpId="0"/>
      <p:bldP spid="21" grpId="0"/>
      <p:bldP spid="22" grpId="0"/>
      <p:bldP spid="16" grpId="0" animBg="1"/>
      <p:bldP spid="18" grpId="0" animBg="1"/>
      <p:bldP spid="19" grpId="0" animBg="1"/>
      <p:bldP spid="23"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CA0AFD0-8531-4C40-BCE7-72487FADF940}"/>
              </a:ext>
            </a:extLst>
          </p:cNvPr>
          <p:cNvSpPr txBox="1"/>
          <p:nvPr/>
        </p:nvSpPr>
        <p:spPr>
          <a:xfrm>
            <a:off x="371475" y="529389"/>
            <a:ext cx="11449050" cy="3985706"/>
          </a:xfrm>
          <a:prstGeom prst="rect">
            <a:avLst/>
          </a:prstGeom>
          <a:noFill/>
        </p:spPr>
        <p:txBody>
          <a:bodyPr vert="horz" wrap="square" lIns="0" tIns="0" rIns="91440" bIns="45720" rtlCol="0" anchor="t" anchorCtr="0">
            <a:spAutoFit/>
          </a:bodyPr>
          <a:lstStyle/>
          <a:p>
            <a:pPr algn="ctr"/>
            <a:r>
              <a:rPr lang="en-US" sz="3200" i="1" dirty="0"/>
              <a:t>“Every serious technology company now has an Artificial Intelligence team in place. These companies are </a:t>
            </a:r>
            <a:r>
              <a:rPr lang="en-US" sz="3200" i="1" dirty="0">
                <a:solidFill>
                  <a:schemeClr val="accent6"/>
                </a:solidFill>
              </a:rPr>
              <a:t>investing millions</a:t>
            </a:r>
            <a:r>
              <a:rPr lang="en-US" sz="3200" i="1" dirty="0"/>
              <a:t> into intelligent systems for situation assessment, prediction analysis, learning-based recognition systems, conversational interfaces, and recommendation engines. Companies such as Google, Facebook, and Amazon aren’t just employing AI, but have made it a </a:t>
            </a:r>
            <a:r>
              <a:rPr lang="en-US" sz="3200" i="1" dirty="0">
                <a:solidFill>
                  <a:schemeClr val="accent6"/>
                </a:solidFill>
              </a:rPr>
              <a:t>central part of their core intellectual property</a:t>
            </a:r>
            <a:r>
              <a:rPr lang="en-US" sz="3200" i="1" dirty="0"/>
              <a:t>.” - Kristian J. Hammond</a:t>
            </a:r>
            <a:endParaRPr lang="en-US" sz="3200" dirty="0">
              <a:effectLst/>
            </a:endParaRPr>
          </a:p>
        </p:txBody>
      </p:sp>
    </p:spTree>
    <p:extLst>
      <p:ext uri="{BB962C8B-B14F-4D97-AF65-F5344CB8AC3E}">
        <p14:creationId xmlns:p14="http://schemas.microsoft.com/office/powerpoint/2010/main" val="1039415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C7BA38-FF51-45BE-997F-0943F7183B86}"/>
              </a:ext>
            </a:extLst>
          </p:cNvPr>
          <p:cNvSpPr>
            <a:spLocks noGrp="1"/>
          </p:cNvSpPr>
          <p:nvPr>
            <p:ph type="title"/>
          </p:nvPr>
        </p:nvSpPr>
        <p:spPr/>
        <p:txBody>
          <a:bodyPr/>
          <a:lstStyle/>
          <a:p>
            <a:r>
              <a:rPr lang="en-US" dirty="0"/>
              <a:t>How do we measure our model’s performance?</a:t>
            </a:r>
            <a:br>
              <a:rPr lang="en-US" dirty="0"/>
            </a:br>
            <a:endParaRPr lang="en-US" dirty="0"/>
          </a:p>
        </p:txBody>
      </p:sp>
      <p:sp>
        <p:nvSpPr>
          <p:cNvPr id="5" name="Inhaltsplatzhalter 4">
            <a:extLst>
              <a:ext uri="{FF2B5EF4-FFF2-40B4-BE49-F238E27FC236}">
                <a16:creationId xmlns:a16="http://schemas.microsoft.com/office/drawing/2014/main" id="{502A573A-35D1-48A1-BBF6-51EC5104FC84}"/>
              </a:ext>
            </a:extLst>
          </p:cNvPr>
          <p:cNvSpPr>
            <a:spLocks noGrp="1"/>
          </p:cNvSpPr>
          <p:nvPr>
            <p:ph idx="1"/>
          </p:nvPr>
        </p:nvSpPr>
        <p:spPr/>
        <p:txBody>
          <a:bodyPr/>
          <a:lstStyle/>
          <a:p>
            <a:r>
              <a:rPr lang="en-US" sz="3200" dirty="0">
                <a:solidFill>
                  <a:schemeClr val="bg2"/>
                </a:solidFill>
              </a:rPr>
              <a:t>(root) mean square error</a:t>
            </a:r>
          </a:p>
          <a:p>
            <a:r>
              <a:rPr lang="en-US" sz="3200" dirty="0"/>
              <a:t>confusion matrix </a:t>
            </a:r>
          </a:p>
          <a:p>
            <a:endParaRPr lang="en-US" dirty="0"/>
          </a:p>
          <a:p>
            <a:endParaRPr lang="en-US" dirty="0"/>
          </a:p>
        </p:txBody>
      </p:sp>
      <p:sp>
        <p:nvSpPr>
          <p:cNvPr id="6" name="Textplatzhalter 5">
            <a:extLst>
              <a:ext uri="{FF2B5EF4-FFF2-40B4-BE49-F238E27FC236}">
                <a16:creationId xmlns:a16="http://schemas.microsoft.com/office/drawing/2014/main" id="{25490E78-F394-473E-BB14-7349DF6C2E51}"/>
              </a:ext>
            </a:extLst>
          </p:cNvPr>
          <p:cNvSpPr>
            <a:spLocks noGrp="1"/>
          </p:cNvSpPr>
          <p:nvPr>
            <p:ph type="body" sz="quarter" idx="13"/>
          </p:nvPr>
        </p:nvSpPr>
        <p:spPr/>
        <p:txBody>
          <a:bodyPr/>
          <a:lstStyle/>
          <a:p>
            <a:r>
              <a:rPr lang="en-US" dirty="0"/>
              <a:t>Classification</a:t>
            </a:r>
          </a:p>
        </p:txBody>
      </p:sp>
      <p:pic>
        <p:nvPicPr>
          <p:cNvPr id="14" name="Inhaltsplatzhalter 13" descr="Ein Bild, das Screenshot enthält.&#10;&#10;Automatisch generierte Beschreibung">
            <a:extLst>
              <a:ext uri="{FF2B5EF4-FFF2-40B4-BE49-F238E27FC236}">
                <a16:creationId xmlns:a16="http://schemas.microsoft.com/office/drawing/2014/main" id="{FB76C8D2-C2C1-41D5-893D-C8A40DFB26AE}"/>
              </a:ext>
            </a:extLst>
          </p:cNvPr>
          <p:cNvPicPr>
            <a:picLocks noGrp="1" noChangeAspect="1"/>
          </p:cNvPicPr>
          <p:nvPr>
            <p:ph idx="14"/>
          </p:nvPr>
        </p:nvPicPr>
        <p:blipFill>
          <a:blip r:embed="rId2"/>
          <a:stretch>
            <a:fillRect/>
          </a:stretch>
        </p:blipFill>
        <p:spPr>
          <a:xfrm>
            <a:off x="6275389" y="3453726"/>
            <a:ext cx="5545135" cy="1298728"/>
          </a:xfrm>
        </p:spPr>
      </p:pic>
      <p:pic>
        <p:nvPicPr>
          <p:cNvPr id="17" name="Grafik 16" descr="Ein Bild, das Messer enthält.&#10;&#10;Automatisch generierte Beschreibung">
            <a:extLst>
              <a:ext uri="{FF2B5EF4-FFF2-40B4-BE49-F238E27FC236}">
                <a16:creationId xmlns:a16="http://schemas.microsoft.com/office/drawing/2014/main" id="{D61DB79F-4EC7-40FC-946D-25E6D7B118BD}"/>
              </a:ext>
            </a:extLst>
          </p:cNvPr>
          <p:cNvPicPr>
            <a:picLocks noChangeAspect="1"/>
          </p:cNvPicPr>
          <p:nvPr/>
        </p:nvPicPr>
        <p:blipFill>
          <a:blip r:embed="rId3"/>
          <a:stretch>
            <a:fillRect/>
          </a:stretch>
        </p:blipFill>
        <p:spPr>
          <a:xfrm>
            <a:off x="686466" y="3556962"/>
            <a:ext cx="4915153" cy="1092256"/>
          </a:xfrm>
          <a:prstGeom prst="rect">
            <a:avLst/>
          </a:prstGeom>
        </p:spPr>
      </p:pic>
      <p:sp>
        <p:nvSpPr>
          <p:cNvPr id="25" name="Textfeld 24">
            <a:extLst>
              <a:ext uri="{FF2B5EF4-FFF2-40B4-BE49-F238E27FC236}">
                <a16:creationId xmlns:a16="http://schemas.microsoft.com/office/drawing/2014/main" id="{B908A4E2-2C7B-4502-A36A-852208B41BB2}"/>
              </a:ext>
            </a:extLst>
          </p:cNvPr>
          <p:cNvSpPr txBox="1"/>
          <p:nvPr/>
        </p:nvSpPr>
        <p:spPr>
          <a:xfrm>
            <a:off x="2153652" y="4752454"/>
            <a:ext cx="2755232" cy="94931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180000" tIns="180000" rIns="180000" bIns="180000" rtlCol="0" anchor="t" anchorCtr="0">
            <a:spAutoFit/>
          </a:bodyPr>
          <a:lstStyle/>
          <a:p>
            <a:pPr>
              <a:lnSpc>
                <a:spcPct val="110000"/>
              </a:lnSpc>
            </a:pPr>
            <a:r>
              <a:rPr lang="en-US" dirty="0">
                <a:latin typeface="Arial Standard" charset="0"/>
              </a:rPr>
              <a:t>Percentage of correct predictions</a:t>
            </a:r>
          </a:p>
        </p:txBody>
      </p:sp>
    </p:spTree>
    <p:extLst>
      <p:ext uri="{BB962C8B-B14F-4D97-AF65-F5344CB8AC3E}">
        <p14:creationId xmlns:p14="http://schemas.microsoft.com/office/powerpoint/2010/main" val="187517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9163-8E81-1C4A-B181-EEB9C54242E0}"/>
              </a:ext>
            </a:extLst>
          </p:cNvPr>
          <p:cNvSpPr>
            <a:spLocks noGrp="1"/>
          </p:cNvSpPr>
          <p:nvPr>
            <p:ph type="title"/>
          </p:nvPr>
        </p:nvSpPr>
        <p:spPr/>
        <p:txBody>
          <a:bodyPr/>
          <a:lstStyle/>
          <a:p>
            <a:r>
              <a:rPr lang="en-DE" dirty="0"/>
              <a:t>Beyond accuracy</a:t>
            </a:r>
          </a:p>
        </p:txBody>
      </p:sp>
      <p:pic>
        <p:nvPicPr>
          <p:cNvPr id="7" name="Content Placeholder 6" descr="A picture containing diagram&#10;&#10;Description automatically generated">
            <a:extLst>
              <a:ext uri="{FF2B5EF4-FFF2-40B4-BE49-F238E27FC236}">
                <a16:creationId xmlns:a16="http://schemas.microsoft.com/office/drawing/2014/main" id="{CD6FFFB2-0A92-D940-8858-92EC8996202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903873" y="1655763"/>
            <a:ext cx="2480341" cy="4510087"/>
          </a:xfrm>
        </p:spPr>
      </p:pic>
      <p:sp>
        <p:nvSpPr>
          <p:cNvPr id="4" name="Text Placeholder 3">
            <a:extLst>
              <a:ext uri="{FF2B5EF4-FFF2-40B4-BE49-F238E27FC236}">
                <a16:creationId xmlns:a16="http://schemas.microsoft.com/office/drawing/2014/main" id="{47F90E23-D60E-6B4D-B10B-177E60D44D79}"/>
              </a:ext>
            </a:extLst>
          </p:cNvPr>
          <p:cNvSpPr>
            <a:spLocks noGrp="1"/>
          </p:cNvSpPr>
          <p:nvPr>
            <p:ph type="body" sz="quarter" idx="13"/>
          </p:nvPr>
        </p:nvSpPr>
        <p:spPr/>
        <p:txBody>
          <a:bodyPr/>
          <a:lstStyle/>
          <a:p>
            <a:endParaRPr lang="en-DE"/>
          </a:p>
        </p:txBody>
      </p:sp>
      <p:pic>
        <p:nvPicPr>
          <p:cNvPr id="9" name="Content Placeholder 8">
            <a:extLst>
              <a:ext uri="{FF2B5EF4-FFF2-40B4-BE49-F238E27FC236}">
                <a16:creationId xmlns:a16="http://schemas.microsoft.com/office/drawing/2014/main" id="{51366A23-F5A0-AE46-957B-A3149ADA2517}"/>
              </a:ext>
            </a:extLst>
          </p:cNvPr>
          <p:cNvPicPr>
            <a:picLocks noGrp="1" noChangeAspect="1"/>
          </p:cNvPicPr>
          <p:nvPr>
            <p:ph idx="14"/>
          </p:nvPr>
        </p:nvPicPr>
        <p:blipFill>
          <a:blip r:embed="rId4"/>
          <a:stretch>
            <a:fillRect/>
          </a:stretch>
        </p:blipFill>
        <p:spPr>
          <a:xfrm>
            <a:off x="4573080" y="2048050"/>
            <a:ext cx="7247446" cy="2761900"/>
          </a:xfrm>
          <a:prstGeom prst="rect">
            <a:avLst/>
          </a:prstGeom>
        </p:spPr>
      </p:pic>
      <p:sp>
        <p:nvSpPr>
          <p:cNvPr id="8" name="TextBox 7">
            <a:extLst>
              <a:ext uri="{FF2B5EF4-FFF2-40B4-BE49-F238E27FC236}">
                <a16:creationId xmlns:a16="http://schemas.microsoft.com/office/drawing/2014/main" id="{5F948FD3-3187-874F-A8E2-1E089B0E1B51}"/>
              </a:ext>
            </a:extLst>
          </p:cNvPr>
          <p:cNvSpPr txBox="1"/>
          <p:nvPr/>
        </p:nvSpPr>
        <p:spPr>
          <a:xfrm>
            <a:off x="1903873" y="6165850"/>
            <a:ext cx="2480341" cy="644618"/>
          </a:xfrm>
          <a:prstGeom prst="rect">
            <a:avLst/>
          </a:prstGeom>
          <a:noFill/>
        </p:spPr>
        <p:txBody>
          <a:bodyPr vert="horz" wrap="square" lIns="180000" tIns="180000" rIns="180000" bIns="180000" rtlCol="0" anchor="t" anchorCtr="0">
            <a:spAutoFit/>
          </a:bodyPr>
          <a:lstStyle/>
          <a:p>
            <a:r>
              <a:rPr lang="en-DE" sz="900">
                <a:hlinkClick r:id="rId3" tooltip="http://users.jyu.fi/~gediapou/summer-school/"/>
              </a:rPr>
              <a:t>This Photo</a:t>
            </a:r>
            <a:r>
              <a:rPr lang="en-DE" sz="900"/>
              <a:t> by Unknown Author is licensed under </a:t>
            </a:r>
            <a:r>
              <a:rPr lang="en-DE" sz="900">
                <a:hlinkClick r:id="rId5" tooltip="https://creativecommons.org/licenses/by-nc-sa/3.0/"/>
              </a:rPr>
              <a:t>CC BY-SA-NC</a:t>
            </a:r>
            <a:endParaRPr lang="en-DE" sz="900"/>
          </a:p>
        </p:txBody>
      </p:sp>
    </p:spTree>
    <p:extLst>
      <p:ext uri="{BB962C8B-B14F-4D97-AF65-F5344CB8AC3E}">
        <p14:creationId xmlns:p14="http://schemas.microsoft.com/office/powerpoint/2010/main" val="3862464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1437CEC-7BB3-4C71-BFC9-04DA55410159}"/>
              </a:ext>
            </a:extLst>
          </p:cNvPr>
          <p:cNvSpPr>
            <a:spLocks noGrp="1"/>
          </p:cNvSpPr>
          <p:nvPr>
            <p:ph type="title"/>
          </p:nvPr>
        </p:nvSpPr>
        <p:spPr/>
        <p:txBody>
          <a:bodyPr/>
          <a:lstStyle/>
          <a:p>
            <a:r>
              <a:rPr lang="en-US" dirty="0"/>
              <a:t>Improve Model</a:t>
            </a:r>
            <a:endParaRPr lang="en-US" dirty="0">
              <a:effectLst/>
            </a:endParaRPr>
          </a:p>
        </p:txBody>
      </p:sp>
      <p:pic>
        <p:nvPicPr>
          <p:cNvPr id="13318" name="Picture 6">
            <a:extLst>
              <a:ext uri="{FF2B5EF4-FFF2-40B4-BE49-F238E27FC236}">
                <a16:creationId xmlns:a16="http://schemas.microsoft.com/office/drawing/2014/main" id="{99ADD918-C519-4003-B85C-5F9CC366009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01332" y="1663700"/>
            <a:ext cx="9789336" cy="4510087"/>
          </a:xfrm>
          <a:prstGeom prst="rect">
            <a:avLst/>
          </a:prstGeom>
          <a:noFill/>
          <a:extLst>
            <a:ext uri="{909E8E84-426E-40DD-AFC4-6F175D3DCCD1}">
              <a14:hiddenFill xmlns:a14="http://schemas.microsoft.com/office/drawing/2010/main">
                <a:solidFill>
                  <a:srgbClr val="FFFFFF"/>
                </a:solidFill>
              </a14:hiddenFill>
            </a:ext>
          </a:extLst>
        </p:spPr>
      </p:pic>
      <p:sp>
        <p:nvSpPr>
          <p:cNvPr id="9" name="Flussdiagramm: Verzweigung 8">
            <a:extLst>
              <a:ext uri="{FF2B5EF4-FFF2-40B4-BE49-F238E27FC236}">
                <a16:creationId xmlns:a16="http://schemas.microsoft.com/office/drawing/2014/main" id="{A6A4CD94-2C89-4981-9DAF-C07E2DA70B5A}"/>
              </a:ext>
            </a:extLst>
          </p:cNvPr>
          <p:cNvSpPr/>
          <p:nvPr/>
        </p:nvSpPr>
        <p:spPr>
          <a:xfrm rot="10800000">
            <a:off x="8419551" y="3315368"/>
            <a:ext cx="565150" cy="186690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5000 h 10000"/>
              <a:gd name="connsiteX1" fmla="*/ 5000 w 5000"/>
              <a:gd name="connsiteY1" fmla="*/ 0 h 10000"/>
              <a:gd name="connsiteX2" fmla="*/ 5000 w 5000"/>
              <a:gd name="connsiteY2" fmla="*/ 10000 h 10000"/>
              <a:gd name="connsiteX3" fmla="*/ 0 w 5000"/>
              <a:gd name="connsiteY3" fmla="*/ 5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5000"/>
                </a:moveTo>
                <a:lnTo>
                  <a:pt x="5000" y="0"/>
                </a:lnTo>
                <a:lnTo>
                  <a:pt x="5000" y="10000"/>
                </a:lnTo>
                <a:lnTo>
                  <a:pt x="0" y="5000"/>
                </a:lnTo>
                <a:close/>
              </a:path>
            </a:pathLst>
          </a:cu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8" name="Rechteck 7">
            <a:extLst>
              <a:ext uri="{FF2B5EF4-FFF2-40B4-BE49-F238E27FC236}">
                <a16:creationId xmlns:a16="http://schemas.microsoft.com/office/drawing/2014/main" id="{4ACF6715-F100-4437-81CA-5500E38B7B3C}"/>
              </a:ext>
            </a:extLst>
          </p:cNvPr>
          <p:cNvSpPr/>
          <p:nvPr/>
        </p:nvSpPr>
        <p:spPr>
          <a:xfrm>
            <a:off x="1306285" y="1597592"/>
            <a:ext cx="7113266" cy="451008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
        <p:nvSpPr>
          <p:cNvPr id="11" name="Rechteck 10">
            <a:extLst>
              <a:ext uri="{FF2B5EF4-FFF2-40B4-BE49-F238E27FC236}">
                <a16:creationId xmlns:a16="http://schemas.microsoft.com/office/drawing/2014/main" id="{AA7999F4-FB84-4AEA-8AE3-01213ABBE358}"/>
              </a:ext>
            </a:extLst>
          </p:cNvPr>
          <p:cNvSpPr/>
          <p:nvPr/>
        </p:nvSpPr>
        <p:spPr>
          <a:xfrm>
            <a:off x="8241928" y="5326516"/>
            <a:ext cx="565151" cy="91337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en-US" dirty="0"/>
          </a:p>
        </p:txBody>
      </p:sp>
    </p:spTree>
    <p:extLst>
      <p:ext uri="{BB962C8B-B14F-4D97-AF65-F5344CB8AC3E}">
        <p14:creationId xmlns:p14="http://schemas.microsoft.com/office/powerpoint/2010/main" val="4226332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903B18-A6D3-4C92-B7C1-0057F2A68973}"/>
              </a:ext>
            </a:extLst>
          </p:cNvPr>
          <p:cNvSpPr>
            <a:spLocks noGrp="1"/>
          </p:cNvSpPr>
          <p:nvPr>
            <p:ph type="title"/>
          </p:nvPr>
        </p:nvSpPr>
        <p:spPr/>
        <p:txBody>
          <a:bodyPr/>
          <a:lstStyle/>
          <a:p>
            <a:r>
              <a:rPr lang="en-US" dirty="0"/>
              <a:t>Real world data</a:t>
            </a:r>
            <a:br>
              <a:rPr lang="en-US" dirty="0"/>
            </a:br>
            <a:endParaRPr lang="en-US" dirty="0"/>
          </a:p>
        </p:txBody>
      </p:sp>
      <p:sp>
        <p:nvSpPr>
          <p:cNvPr id="4" name="Textplatzhalter 3">
            <a:extLst>
              <a:ext uri="{FF2B5EF4-FFF2-40B4-BE49-F238E27FC236}">
                <a16:creationId xmlns:a16="http://schemas.microsoft.com/office/drawing/2014/main" id="{BC3F5BA3-F883-47F2-BCB7-EDD434F65ACD}"/>
              </a:ext>
            </a:extLst>
          </p:cNvPr>
          <p:cNvSpPr>
            <a:spLocks noGrp="1"/>
          </p:cNvSpPr>
          <p:nvPr>
            <p:ph type="body" sz="quarter" idx="13"/>
          </p:nvPr>
        </p:nvSpPr>
        <p:spPr/>
        <p:txBody>
          <a:bodyPr/>
          <a:lstStyle/>
          <a:p>
            <a:r>
              <a:rPr lang="en-US" dirty="0"/>
              <a:t>signal-to-noise ratio</a:t>
            </a:r>
          </a:p>
        </p:txBody>
      </p:sp>
      <p:pic>
        <p:nvPicPr>
          <p:cNvPr id="3074" name="Picture 2">
            <a:extLst>
              <a:ext uri="{FF2B5EF4-FFF2-40B4-BE49-F238E27FC236}">
                <a16:creationId xmlns:a16="http://schemas.microsoft.com/office/drawing/2014/main" id="{AABCC18B-7C1D-426E-B1E9-019EAEFF92A3}"/>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436694" y="1655763"/>
            <a:ext cx="7318612"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239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0D6184B2-1FEA-4CC7-986C-D831E8B8EF70}"/>
              </a:ext>
            </a:extLst>
          </p:cNvPr>
          <p:cNvSpPr>
            <a:spLocks noGrp="1"/>
          </p:cNvSpPr>
          <p:nvPr>
            <p:ph type="body" sz="quarter" idx="10"/>
          </p:nvPr>
        </p:nvSpPr>
        <p:spPr/>
        <p:txBody>
          <a:bodyPr/>
          <a:lstStyle/>
          <a:p>
            <a:r>
              <a:rPr lang="en-US" dirty="0"/>
              <a:t>What makes a good model?</a:t>
            </a:r>
          </a:p>
          <a:p>
            <a:endParaRPr lang="en-US" dirty="0"/>
          </a:p>
          <a:p>
            <a:r>
              <a:rPr lang="en-US" b="0" dirty="0"/>
              <a:t>It may happen that the models we build are </a:t>
            </a:r>
            <a:r>
              <a:rPr lang="en-US" b="0" dirty="0">
                <a:solidFill>
                  <a:srgbClr val="FFFF00"/>
                </a:solidFill>
              </a:rPr>
              <a:t>underfitted</a:t>
            </a:r>
            <a:r>
              <a:rPr lang="en-US" b="0" dirty="0"/>
              <a:t> or </a:t>
            </a:r>
            <a:r>
              <a:rPr lang="en-US" b="0" dirty="0">
                <a:solidFill>
                  <a:srgbClr val="FFFF00"/>
                </a:solidFill>
              </a:rPr>
              <a:t>overfitted</a:t>
            </a:r>
            <a:endParaRPr lang="en-US" dirty="0">
              <a:solidFill>
                <a:srgbClr val="FFFF00"/>
              </a:solidFill>
            </a:endParaRPr>
          </a:p>
          <a:p>
            <a:endParaRPr lang="en-US" dirty="0"/>
          </a:p>
        </p:txBody>
      </p:sp>
      <p:pic>
        <p:nvPicPr>
          <p:cNvPr id="4098" name="Picture 2">
            <a:extLst>
              <a:ext uri="{FF2B5EF4-FFF2-40B4-BE49-F238E27FC236}">
                <a16:creationId xmlns:a16="http://schemas.microsoft.com/office/drawing/2014/main" id="{24DF7EAD-6826-47FB-929C-D020CE797FE1}"/>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4064000" y="1567495"/>
            <a:ext cx="7756525" cy="30308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4B133CE-DB1D-42DF-8164-A816AC4FCBD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320464" y="4697429"/>
            <a:ext cx="687471" cy="71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CF6D3F1-0E96-4CD4-8B45-901A9B9AC52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784266" y="4697429"/>
            <a:ext cx="687471" cy="71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40AB1098-00E2-4A33-BE35-D25985B6356E}"/>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248068" y="4697429"/>
            <a:ext cx="687471" cy="71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9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C383668-A787-4AB7-9F06-0F599D0082E3}"/>
              </a:ext>
            </a:extLst>
          </p:cNvPr>
          <p:cNvSpPr>
            <a:spLocks noGrp="1"/>
          </p:cNvSpPr>
          <p:nvPr>
            <p:ph type="body" sz="quarter" idx="10"/>
          </p:nvPr>
        </p:nvSpPr>
        <p:spPr/>
        <p:txBody>
          <a:bodyPr/>
          <a:lstStyle/>
          <a:p>
            <a:r>
              <a:rPr lang="en-US" dirty="0"/>
              <a:t>How do we measure our model’s performance?</a:t>
            </a:r>
          </a:p>
          <a:p>
            <a:endParaRPr lang="en-US" dirty="0"/>
          </a:p>
          <a:p>
            <a:r>
              <a:rPr lang="en-US" b="0" dirty="0"/>
              <a:t>When we have a performance measure, we can compare different models and their </a:t>
            </a:r>
            <a:r>
              <a:rPr lang="en-US" b="0" dirty="0">
                <a:solidFill>
                  <a:srgbClr val="FFFF00"/>
                </a:solidFill>
              </a:rPr>
              <a:t>complexity</a:t>
            </a:r>
            <a:endParaRPr lang="en-US" dirty="0">
              <a:solidFill>
                <a:srgbClr val="FFFF00"/>
              </a:solidFill>
            </a:endParaRPr>
          </a:p>
          <a:p>
            <a:endParaRPr lang="en-US" dirty="0"/>
          </a:p>
        </p:txBody>
      </p:sp>
      <p:pic>
        <p:nvPicPr>
          <p:cNvPr id="5122" name="Picture 2">
            <a:extLst>
              <a:ext uri="{FF2B5EF4-FFF2-40B4-BE49-F238E27FC236}">
                <a16:creationId xmlns:a16="http://schemas.microsoft.com/office/drawing/2014/main" id="{067EEF38-1AE6-4BFB-A784-FE4EA217C6C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4584044" y="1080310"/>
            <a:ext cx="7236481" cy="50799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r Verbinder 7">
            <a:extLst>
              <a:ext uri="{FF2B5EF4-FFF2-40B4-BE49-F238E27FC236}">
                <a16:creationId xmlns:a16="http://schemas.microsoft.com/office/drawing/2014/main" id="{44296EB7-32EA-459A-9C5D-576E8E97DA68}"/>
              </a:ext>
            </a:extLst>
          </p:cNvPr>
          <p:cNvCxnSpPr>
            <a:cxnSpLocks/>
          </p:cNvCxnSpPr>
          <p:nvPr/>
        </p:nvCxnSpPr>
        <p:spPr>
          <a:xfrm>
            <a:off x="8602579" y="1080310"/>
            <a:ext cx="0" cy="453232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73248E98-EC2E-4776-BD0D-0C2C192F31F9}"/>
              </a:ext>
            </a:extLst>
          </p:cNvPr>
          <p:cNvSpPr/>
          <p:nvPr/>
        </p:nvSpPr>
        <p:spPr>
          <a:xfrm>
            <a:off x="5161547" y="1080310"/>
            <a:ext cx="3441032" cy="4348940"/>
          </a:xfrm>
          <a:prstGeom prst="rect">
            <a:avLst/>
          </a:prstGeom>
          <a:solidFill>
            <a:srgbClr val="A3003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en-US" sz="3600" dirty="0">
                <a:solidFill>
                  <a:srgbClr val="FFFF00"/>
                </a:solidFill>
              </a:rPr>
              <a:t>Underfitting</a:t>
            </a:r>
          </a:p>
          <a:p>
            <a:pPr algn="ctr">
              <a:lnSpc>
                <a:spcPct val="110000"/>
              </a:lnSpc>
            </a:pPr>
            <a:r>
              <a:rPr lang="en-US" sz="2400" dirty="0">
                <a:solidFill>
                  <a:srgbClr val="FFFF00"/>
                </a:solidFill>
              </a:rPr>
              <a:t>Too simple </a:t>
            </a:r>
          </a:p>
        </p:txBody>
      </p:sp>
      <p:sp>
        <p:nvSpPr>
          <p:cNvPr id="12" name="Rechteck 11">
            <a:extLst>
              <a:ext uri="{FF2B5EF4-FFF2-40B4-BE49-F238E27FC236}">
                <a16:creationId xmlns:a16="http://schemas.microsoft.com/office/drawing/2014/main" id="{DDE14FF6-388A-439F-B8FA-D4B0976016BC}"/>
              </a:ext>
            </a:extLst>
          </p:cNvPr>
          <p:cNvSpPr/>
          <p:nvPr/>
        </p:nvSpPr>
        <p:spPr>
          <a:xfrm>
            <a:off x="8602579" y="1080310"/>
            <a:ext cx="3217941" cy="4348940"/>
          </a:xfrm>
          <a:prstGeom prst="rect">
            <a:avLst/>
          </a:prstGeom>
          <a:solidFill>
            <a:srgbClr val="A3003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en-US" sz="3600" dirty="0">
                <a:solidFill>
                  <a:srgbClr val="FFFF00"/>
                </a:solidFill>
              </a:rPr>
              <a:t>Overfitting</a:t>
            </a:r>
          </a:p>
          <a:p>
            <a:pPr algn="ctr">
              <a:lnSpc>
                <a:spcPct val="110000"/>
              </a:lnSpc>
            </a:pPr>
            <a:r>
              <a:rPr lang="en-US" sz="2400" dirty="0">
                <a:solidFill>
                  <a:srgbClr val="FFFF00"/>
                </a:solidFill>
              </a:rPr>
              <a:t>Too complex </a:t>
            </a:r>
          </a:p>
        </p:txBody>
      </p:sp>
    </p:spTree>
    <p:extLst>
      <p:ext uri="{BB962C8B-B14F-4D97-AF65-F5344CB8AC3E}">
        <p14:creationId xmlns:p14="http://schemas.microsoft.com/office/powerpoint/2010/main" val="126030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C994C8C-1343-42AE-A102-7CB02886F608}"/>
              </a:ext>
            </a:extLst>
          </p:cNvPr>
          <p:cNvSpPr>
            <a:spLocks noGrp="1"/>
          </p:cNvSpPr>
          <p:nvPr>
            <p:ph type="title"/>
          </p:nvPr>
        </p:nvSpPr>
        <p:spPr/>
        <p:txBody>
          <a:bodyPr/>
          <a:lstStyle/>
          <a:p>
            <a:r>
              <a:rPr lang="en-US" dirty="0"/>
              <a:t>How do we measure our model’s performance?</a:t>
            </a:r>
            <a:br>
              <a:rPr lang="en-US" dirty="0"/>
            </a:br>
            <a:endParaRPr lang="en-US" dirty="0"/>
          </a:p>
        </p:txBody>
      </p:sp>
      <p:pic>
        <p:nvPicPr>
          <p:cNvPr id="6146" name="Picture 2">
            <a:extLst>
              <a:ext uri="{FF2B5EF4-FFF2-40B4-BE49-F238E27FC236}">
                <a16:creationId xmlns:a16="http://schemas.microsoft.com/office/drawing/2014/main" id="{15D98A04-41BA-4649-844C-797691A068AA}"/>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tretch>
            <a:fillRect/>
          </a:stretch>
        </p:blipFill>
        <p:spPr bwMode="auto">
          <a:xfrm>
            <a:off x="4096683" y="1655763"/>
            <a:ext cx="3998633" cy="4510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platzhalter 5">
            <a:extLst>
              <a:ext uri="{FF2B5EF4-FFF2-40B4-BE49-F238E27FC236}">
                <a16:creationId xmlns:a16="http://schemas.microsoft.com/office/drawing/2014/main" id="{C9E4AAAE-99E6-4982-A66C-71648100CE54}"/>
              </a:ext>
            </a:extLst>
          </p:cNvPr>
          <p:cNvSpPr>
            <a:spLocks noGrp="1"/>
          </p:cNvSpPr>
          <p:nvPr>
            <p:ph type="body" sz="quarter" idx="13"/>
          </p:nvPr>
        </p:nvSpPr>
        <p:spPr/>
        <p:txBody>
          <a:bodyPr/>
          <a:lstStyle/>
          <a:p>
            <a:r>
              <a:rPr lang="en-US" dirty="0"/>
              <a:t>Variance-Bias Trade-off</a:t>
            </a:r>
          </a:p>
        </p:txBody>
      </p:sp>
    </p:spTree>
    <p:extLst>
      <p:ext uri="{BB962C8B-B14F-4D97-AF65-F5344CB8AC3E}">
        <p14:creationId xmlns:p14="http://schemas.microsoft.com/office/powerpoint/2010/main" val="1889525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C994C8C-1343-42AE-A102-7CB02886F608}"/>
              </a:ext>
            </a:extLst>
          </p:cNvPr>
          <p:cNvSpPr>
            <a:spLocks noGrp="1"/>
          </p:cNvSpPr>
          <p:nvPr>
            <p:ph type="title"/>
          </p:nvPr>
        </p:nvSpPr>
        <p:spPr/>
        <p:txBody>
          <a:bodyPr/>
          <a:lstStyle/>
          <a:p>
            <a:r>
              <a:rPr lang="en-US" dirty="0"/>
              <a:t>What about small data sets?</a:t>
            </a:r>
            <a:br>
              <a:rPr lang="en-US" dirty="0"/>
            </a:br>
            <a:endParaRPr lang="en-US" dirty="0">
              <a:effectLst/>
            </a:endParaRPr>
          </a:p>
        </p:txBody>
      </p:sp>
      <p:sp>
        <p:nvSpPr>
          <p:cNvPr id="6" name="Textplatzhalter 5">
            <a:extLst>
              <a:ext uri="{FF2B5EF4-FFF2-40B4-BE49-F238E27FC236}">
                <a16:creationId xmlns:a16="http://schemas.microsoft.com/office/drawing/2014/main" id="{C9E4AAAE-99E6-4982-A66C-71648100CE54}"/>
              </a:ext>
            </a:extLst>
          </p:cNvPr>
          <p:cNvSpPr>
            <a:spLocks noGrp="1"/>
          </p:cNvSpPr>
          <p:nvPr>
            <p:ph type="body" sz="quarter" idx="13"/>
          </p:nvPr>
        </p:nvSpPr>
        <p:spPr/>
        <p:txBody>
          <a:bodyPr/>
          <a:lstStyle/>
          <a:p>
            <a:r>
              <a:rPr lang="en-US" dirty="0"/>
              <a:t>Cross-validation</a:t>
            </a:r>
          </a:p>
        </p:txBody>
      </p:sp>
      <p:pic>
        <p:nvPicPr>
          <p:cNvPr id="7170" name="Picture 2">
            <a:extLst>
              <a:ext uri="{FF2B5EF4-FFF2-40B4-BE49-F238E27FC236}">
                <a16:creationId xmlns:a16="http://schemas.microsoft.com/office/drawing/2014/main" id="{1325F4E5-E400-4166-B78E-7BF6BB290839}"/>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228975" y="2286794"/>
            <a:ext cx="573405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44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6CF79-DD77-1F48-BA9B-4B4265CB6C8E}"/>
              </a:ext>
            </a:extLst>
          </p:cNvPr>
          <p:cNvSpPr>
            <a:spLocks noGrp="1"/>
          </p:cNvSpPr>
          <p:nvPr>
            <p:ph type="title"/>
          </p:nvPr>
        </p:nvSpPr>
        <p:spPr/>
        <p:txBody>
          <a:bodyPr/>
          <a:lstStyle/>
          <a:p>
            <a:r>
              <a:rPr lang="en-DE" dirty="0"/>
              <a:t>What about large data sets?</a:t>
            </a:r>
          </a:p>
        </p:txBody>
      </p:sp>
      <p:pic>
        <p:nvPicPr>
          <p:cNvPr id="5" name="Content Placeholder 4">
            <a:extLst>
              <a:ext uri="{FF2B5EF4-FFF2-40B4-BE49-F238E27FC236}">
                <a16:creationId xmlns:a16="http://schemas.microsoft.com/office/drawing/2014/main" id="{F4A18350-C5DA-9C4D-B87E-C35B72333D51}"/>
              </a:ext>
            </a:extLst>
          </p:cNvPr>
          <p:cNvPicPr>
            <a:picLocks noGrp="1" noChangeAspect="1"/>
          </p:cNvPicPr>
          <p:nvPr>
            <p:ph idx="1"/>
          </p:nvPr>
        </p:nvPicPr>
        <p:blipFill>
          <a:blip r:embed="rId2"/>
          <a:stretch>
            <a:fillRect/>
          </a:stretch>
        </p:blipFill>
        <p:spPr>
          <a:xfrm>
            <a:off x="3015013" y="1655763"/>
            <a:ext cx="6161974" cy="4510087"/>
          </a:xfrm>
          <a:prstGeom prst="rect">
            <a:avLst/>
          </a:prstGeom>
        </p:spPr>
      </p:pic>
      <p:sp>
        <p:nvSpPr>
          <p:cNvPr id="4" name="Text Placeholder 3">
            <a:extLst>
              <a:ext uri="{FF2B5EF4-FFF2-40B4-BE49-F238E27FC236}">
                <a16:creationId xmlns:a16="http://schemas.microsoft.com/office/drawing/2014/main" id="{7B106F13-542D-AD4B-B1D6-2A8E5C22792B}"/>
              </a:ext>
            </a:extLst>
          </p:cNvPr>
          <p:cNvSpPr>
            <a:spLocks noGrp="1"/>
          </p:cNvSpPr>
          <p:nvPr>
            <p:ph type="body" sz="quarter" idx="13"/>
          </p:nvPr>
        </p:nvSpPr>
        <p:spPr/>
        <p:txBody>
          <a:bodyPr/>
          <a:lstStyle/>
          <a:p>
            <a:r>
              <a:rPr lang="en-DE" dirty="0"/>
              <a:t>Curse of dimensionality</a:t>
            </a:r>
          </a:p>
        </p:txBody>
      </p:sp>
    </p:spTree>
    <p:extLst>
      <p:ext uri="{BB962C8B-B14F-4D97-AF65-F5344CB8AC3E}">
        <p14:creationId xmlns:p14="http://schemas.microsoft.com/office/powerpoint/2010/main" val="2037556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60691A0-E1CA-44C3-8EB9-DE79EF6DC453}"/>
              </a:ext>
            </a:extLst>
          </p:cNvPr>
          <p:cNvSpPr>
            <a:spLocks noGrp="1"/>
          </p:cNvSpPr>
          <p:nvPr>
            <p:ph type="body" sz="quarter" idx="10"/>
          </p:nvPr>
        </p:nvSpPr>
        <p:spPr/>
        <p:txBody>
          <a:bodyPr/>
          <a:lstStyle/>
          <a:p>
            <a:r>
              <a:rPr lang="en-US" dirty="0"/>
              <a:t>Practice</a:t>
            </a:r>
          </a:p>
        </p:txBody>
      </p:sp>
    </p:spTree>
    <p:extLst>
      <p:ext uri="{BB962C8B-B14F-4D97-AF65-F5344CB8AC3E}">
        <p14:creationId xmlns:p14="http://schemas.microsoft.com/office/powerpoint/2010/main" val="6513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1">
            <a:extLst>
              <a:ext uri="{FF2B5EF4-FFF2-40B4-BE49-F238E27FC236}">
                <a16:creationId xmlns:a16="http://schemas.microsoft.com/office/drawing/2014/main" id="{B422A9EC-ECE3-4A5C-B564-B7E204B9CEBD}"/>
              </a:ext>
            </a:extLst>
          </p:cNvPr>
          <p:cNvSpPr>
            <a:spLocks noGrp="1"/>
          </p:cNvSpPr>
          <p:nvPr>
            <p:ph type="body" sz="quarter" idx="10"/>
          </p:nvPr>
        </p:nvSpPr>
        <p:spPr>
          <a:xfrm>
            <a:off x="0" y="-14472"/>
            <a:ext cx="4064000" cy="6872472"/>
          </a:xfrm>
        </p:spPr>
        <p:txBody>
          <a:bodyPr/>
          <a:lstStyle/>
          <a:p>
            <a:r>
              <a:rPr lang="en-US" dirty="0"/>
              <a:t>Startups and AI</a:t>
            </a:r>
          </a:p>
          <a:p>
            <a:endParaRPr lang="en-US" dirty="0"/>
          </a:p>
          <a:p>
            <a:r>
              <a:rPr lang="en-US" dirty="0"/>
              <a:t>The </a:t>
            </a:r>
            <a:r>
              <a:rPr lang="en-US" dirty="0">
                <a:solidFill>
                  <a:schemeClr val="accent6"/>
                </a:solidFill>
              </a:rPr>
              <a:t>AI 100</a:t>
            </a:r>
            <a:r>
              <a:rPr lang="en-US" dirty="0"/>
              <a:t> is CB Insights' annual ranking of the 100 most promising AI startups in the world. </a:t>
            </a:r>
          </a:p>
          <a:p>
            <a:endParaRPr lang="en-US" dirty="0"/>
          </a:p>
        </p:txBody>
      </p:sp>
      <p:pic>
        <p:nvPicPr>
          <p:cNvPr id="18" name="Grafik 17" descr="Ein Bild, das Screenshot enthält.&#10;&#10;Automatisch generierte Beschreibung">
            <a:extLst>
              <a:ext uri="{FF2B5EF4-FFF2-40B4-BE49-F238E27FC236}">
                <a16:creationId xmlns:a16="http://schemas.microsoft.com/office/drawing/2014/main" id="{52B7F239-738F-4A5A-B570-B12A762CB0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4000" y="174228"/>
            <a:ext cx="7756526" cy="5817394"/>
          </a:xfrm>
          <a:prstGeom prst="rect">
            <a:avLst/>
          </a:prstGeom>
          <a:noFill/>
        </p:spPr>
      </p:pic>
      <p:sp>
        <p:nvSpPr>
          <p:cNvPr id="19" name="Rechteck 18">
            <a:extLst>
              <a:ext uri="{FF2B5EF4-FFF2-40B4-BE49-F238E27FC236}">
                <a16:creationId xmlns:a16="http://schemas.microsoft.com/office/drawing/2014/main" id="{7E103CE8-C2F7-4E2C-8805-DC100C7D8879}"/>
              </a:ext>
            </a:extLst>
          </p:cNvPr>
          <p:cNvSpPr/>
          <p:nvPr/>
        </p:nvSpPr>
        <p:spPr>
          <a:xfrm>
            <a:off x="4219074" y="6202278"/>
            <a:ext cx="6096000" cy="276999"/>
          </a:xfrm>
          <a:prstGeom prst="rect">
            <a:avLst/>
          </a:prstGeom>
        </p:spPr>
        <p:txBody>
          <a:bodyPr>
            <a:spAutoFit/>
          </a:bodyPr>
          <a:lstStyle/>
          <a:p>
            <a:r>
              <a:rPr lang="en-US" sz="1200" dirty="0">
                <a:solidFill>
                  <a:schemeClr val="bg2"/>
                </a:solidFill>
              </a:rPr>
              <a:t>https://www.cbinsights.com/research/artificial-intelligence-top-startups/</a:t>
            </a:r>
          </a:p>
        </p:txBody>
      </p:sp>
    </p:spTree>
    <p:extLst>
      <p:ext uri="{BB962C8B-B14F-4D97-AF65-F5344CB8AC3E}">
        <p14:creationId xmlns:p14="http://schemas.microsoft.com/office/powerpoint/2010/main" val="1255755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DA035-FF69-6F4C-B488-3B5A559054FC}"/>
              </a:ext>
            </a:extLst>
          </p:cNvPr>
          <p:cNvSpPr>
            <a:spLocks noGrp="1"/>
          </p:cNvSpPr>
          <p:nvPr>
            <p:ph type="title"/>
          </p:nvPr>
        </p:nvSpPr>
        <p:spPr/>
        <p:txBody>
          <a:bodyPr/>
          <a:lstStyle/>
          <a:p>
            <a:r>
              <a:rPr lang="en-DE" dirty="0"/>
              <a:t>Why Python</a:t>
            </a:r>
          </a:p>
        </p:txBody>
      </p:sp>
      <p:sp>
        <p:nvSpPr>
          <p:cNvPr id="4" name="Text Placeholder 3">
            <a:extLst>
              <a:ext uri="{FF2B5EF4-FFF2-40B4-BE49-F238E27FC236}">
                <a16:creationId xmlns:a16="http://schemas.microsoft.com/office/drawing/2014/main" id="{4E89737A-92D6-564C-BF3B-291087C1CF60}"/>
              </a:ext>
            </a:extLst>
          </p:cNvPr>
          <p:cNvSpPr>
            <a:spLocks noGrp="1"/>
          </p:cNvSpPr>
          <p:nvPr>
            <p:ph type="body" sz="quarter" idx="13"/>
          </p:nvPr>
        </p:nvSpPr>
        <p:spPr/>
        <p:txBody>
          <a:bodyPr/>
          <a:lstStyle/>
          <a:p>
            <a:endParaRPr lang="en-DE"/>
          </a:p>
        </p:txBody>
      </p:sp>
      <p:sp>
        <p:nvSpPr>
          <p:cNvPr id="5" name="Rectangle 4">
            <a:extLst>
              <a:ext uri="{FF2B5EF4-FFF2-40B4-BE49-F238E27FC236}">
                <a16:creationId xmlns:a16="http://schemas.microsoft.com/office/drawing/2014/main" id="{52DE361A-D17A-F542-8042-5F276A54DFAC}"/>
              </a:ext>
            </a:extLst>
          </p:cNvPr>
          <p:cNvSpPr/>
          <p:nvPr/>
        </p:nvSpPr>
        <p:spPr>
          <a:xfrm>
            <a:off x="371475" y="6212701"/>
            <a:ext cx="8889256" cy="461665"/>
          </a:xfrm>
          <a:prstGeom prst="rect">
            <a:avLst/>
          </a:prstGeom>
        </p:spPr>
        <p:txBody>
          <a:bodyPr wrap="square">
            <a:spAutoFit/>
          </a:bodyPr>
          <a:lstStyle/>
          <a:p>
            <a:r>
              <a:rPr lang="en-GB" sz="1200" dirty="0">
                <a:solidFill>
                  <a:schemeClr val="bg2"/>
                </a:solidFill>
              </a:rPr>
              <a:t>Source: Stack Overflow</a:t>
            </a:r>
          </a:p>
          <a:p>
            <a:r>
              <a:rPr lang="en-GB" sz="1200" dirty="0">
                <a:solidFill>
                  <a:schemeClr val="bg2"/>
                </a:solidFill>
              </a:rPr>
              <a:t>https://</a:t>
            </a:r>
            <a:r>
              <a:rPr lang="en-GB" sz="1200" dirty="0" err="1">
                <a:solidFill>
                  <a:schemeClr val="bg2"/>
                </a:solidFill>
              </a:rPr>
              <a:t>medium.com</a:t>
            </a:r>
            <a:r>
              <a:rPr lang="en-GB" sz="1200" dirty="0">
                <a:solidFill>
                  <a:schemeClr val="bg2"/>
                </a:solidFill>
              </a:rPr>
              <a:t>/@</a:t>
            </a:r>
            <a:r>
              <a:rPr lang="en-GB" sz="1200" dirty="0" err="1">
                <a:solidFill>
                  <a:schemeClr val="bg2"/>
                </a:solidFill>
              </a:rPr>
              <a:t>UdacityINDIA</a:t>
            </a:r>
            <a:r>
              <a:rPr lang="en-GB" sz="1200" dirty="0">
                <a:solidFill>
                  <a:schemeClr val="bg2"/>
                </a:solidFill>
              </a:rPr>
              <a:t>/why-use-python-for-machine-learning-e4b0b4457a77</a:t>
            </a:r>
            <a:endParaRPr lang="en-DE" sz="1200" dirty="0">
              <a:solidFill>
                <a:schemeClr val="bg2"/>
              </a:solidFill>
            </a:endParaRPr>
          </a:p>
        </p:txBody>
      </p:sp>
      <p:pic>
        <p:nvPicPr>
          <p:cNvPr id="1030" name="Picture 6">
            <a:extLst>
              <a:ext uri="{FF2B5EF4-FFF2-40B4-BE49-F238E27FC236}">
                <a16:creationId xmlns:a16="http://schemas.microsoft.com/office/drawing/2014/main" id="{E1C35696-95F2-954E-83E1-158275405D5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a:ext>
            </a:extLst>
          </a:blip>
          <a:srcRect/>
          <a:stretch>
            <a:fillRect/>
          </a:stretch>
        </p:blipFill>
        <p:spPr bwMode="auto">
          <a:xfrm>
            <a:off x="3465116" y="1655763"/>
            <a:ext cx="5261768"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069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D9F5-2EEE-2446-A1CF-8EC2F0D8FEC4}"/>
              </a:ext>
            </a:extLst>
          </p:cNvPr>
          <p:cNvSpPr>
            <a:spLocks noGrp="1"/>
          </p:cNvSpPr>
          <p:nvPr>
            <p:ph type="title"/>
          </p:nvPr>
        </p:nvSpPr>
        <p:spPr/>
        <p:txBody>
          <a:bodyPr/>
          <a:lstStyle/>
          <a:p>
            <a:r>
              <a:rPr lang="en-DE" dirty="0"/>
              <a:t>Python ecosystem</a:t>
            </a:r>
          </a:p>
        </p:txBody>
      </p:sp>
      <p:pic>
        <p:nvPicPr>
          <p:cNvPr id="3076" name="Picture 4">
            <a:extLst>
              <a:ext uri="{FF2B5EF4-FFF2-40B4-BE49-F238E27FC236}">
                <a16:creationId xmlns:a16="http://schemas.microsoft.com/office/drawing/2014/main" id="{CF6C63C9-FD66-1F45-BB24-2E38A3EE501D}"/>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66188" y="1655763"/>
            <a:ext cx="8059623"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5633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4827-B96D-A547-8CFE-B32678D46976}"/>
              </a:ext>
            </a:extLst>
          </p:cNvPr>
          <p:cNvSpPr>
            <a:spLocks noGrp="1"/>
          </p:cNvSpPr>
          <p:nvPr>
            <p:ph type="title"/>
          </p:nvPr>
        </p:nvSpPr>
        <p:spPr/>
        <p:txBody>
          <a:bodyPr/>
          <a:lstStyle/>
          <a:p>
            <a:r>
              <a:rPr lang="en-DE" dirty="0"/>
              <a:t>Python learning path</a:t>
            </a:r>
          </a:p>
        </p:txBody>
      </p:sp>
      <p:pic>
        <p:nvPicPr>
          <p:cNvPr id="1026" name="Picture 2" descr="The main components of the PyData stack">
            <a:extLst>
              <a:ext uri="{FF2B5EF4-FFF2-40B4-BE49-F238E27FC236}">
                <a16:creationId xmlns:a16="http://schemas.microsoft.com/office/drawing/2014/main" id="{1AC96155-FDBE-6C47-A8F6-A150E18E3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787" y="1051487"/>
            <a:ext cx="8453377" cy="475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268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666-1D35-1040-A1F5-B40B25AF38B0}"/>
              </a:ext>
            </a:extLst>
          </p:cNvPr>
          <p:cNvSpPr>
            <a:spLocks noGrp="1"/>
          </p:cNvSpPr>
          <p:nvPr>
            <p:ph type="title"/>
          </p:nvPr>
        </p:nvSpPr>
        <p:spPr/>
        <p:txBody>
          <a:bodyPr/>
          <a:lstStyle/>
          <a:p>
            <a:r>
              <a:rPr lang="en-GB" dirty="0"/>
              <a:t>Packages, Packages everywhere !</a:t>
            </a:r>
            <a:endParaRPr lang="en-DE" dirty="0"/>
          </a:p>
        </p:txBody>
      </p:sp>
      <p:sp>
        <p:nvSpPr>
          <p:cNvPr id="3" name="Content Placeholder 2">
            <a:extLst>
              <a:ext uri="{FF2B5EF4-FFF2-40B4-BE49-F238E27FC236}">
                <a16:creationId xmlns:a16="http://schemas.microsoft.com/office/drawing/2014/main" id="{52062EAA-31D0-414F-AD05-E73916191546}"/>
              </a:ext>
            </a:extLst>
          </p:cNvPr>
          <p:cNvSpPr>
            <a:spLocks noGrp="1"/>
          </p:cNvSpPr>
          <p:nvPr>
            <p:ph idx="1"/>
          </p:nvPr>
        </p:nvSpPr>
        <p:spPr/>
        <p:txBody>
          <a:bodyPr/>
          <a:lstStyle/>
          <a:p>
            <a:r>
              <a:rPr lang="en-GB" dirty="0"/>
              <a:t>Want to work with images — </a:t>
            </a:r>
            <a:r>
              <a:rPr lang="en-GB" dirty="0" err="1"/>
              <a:t>numpy</a:t>
            </a:r>
            <a:r>
              <a:rPr lang="en-GB" dirty="0"/>
              <a:t>, </a:t>
            </a:r>
            <a:r>
              <a:rPr lang="en-GB" dirty="0" err="1"/>
              <a:t>opencv</a:t>
            </a:r>
            <a:r>
              <a:rPr lang="en-GB" dirty="0"/>
              <a:t>, </a:t>
            </a:r>
            <a:r>
              <a:rPr lang="en-GB" dirty="0" err="1"/>
              <a:t>scikit</a:t>
            </a:r>
            <a:endParaRPr lang="en-GB" dirty="0"/>
          </a:p>
          <a:p>
            <a:r>
              <a:rPr lang="en-GB" dirty="0"/>
              <a:t>Want to work in text — </a:t>
            </a:r>
            <a:r>
              <a:rPr lang="en-GB" dirty="0" err="1"/>
              <a:t>nltk</a:t>
            </a:r>
            <a:r>
              <a:rPr lang="en-GB" dirty="0"/>
              <a:t>, </a:t>
            </a:r>
            <a:r>
              <a:rPr lang="en-GB" dirty="0" err="1"/>
              <a:t>numpy</a:t>
            </a:r>
            <a:r>
              <a:rPr lang="en-GB" dirty="0"/>
              <a:t>, </a:t>
            </a:r>
            <a:r>
              <a:rPr lang="en-GB" dirty="0" err="1"/>
              <a:t>scikit</a:t>
            </a:r>
            <a:endParaRPr lang="en-GB" dirty="0"/>
          </a:p>
          <a:p>
            <a:r>
              <a:rPr lang="en-GB" dirty="0"/>
              <a:t>Want to work in audio — </a:t>
            </a:r>
            <a:r>
              <a:rPr lang="en-GB" dirty="0" err="1"/>
              <a:t>librosa</a:t>
            </a:r>
            <a:endParaRPr lang="en-GB" dirty="0"/>
          </a:p>
          <a:p>
            <a:r>
              <a:rPr lang="en-GB" dirty="0"/>
              <a:t>Want to solve </a:t>
            </a:r>
            <a:r>
              <a:rPr lang="en-GB" b="1" dirty="0">
                <a:solidFill>
                  <a:schemeClr val="accent6"/>
                </a:solidFill>
              </a:rPr>
              <a:t>machine learning problem </a:t>
            </a:r>
            <a:r>
              <a:rPr lang="en-GB" dirty="0"/>
              <a:t>— pandas, </a:t>
            </a:r>
            <a:r>
              <a:rPr lang="en-GB" dirty="0" err="1"/>
              <a:t>scikit</a:t>
            </a:r>
            <a:endParaRPr lang="en-GB" dirty="0"/>
          </a:p>
          <a:p>
            <a:r>
              <a:rPr lang="en-GB" dirty="0"/>
              <a:t>Want to see the data clearly — matplotlib, seaborn, </a:t>
            </a:r>
            <a:r>
              <a:rPr lang="en-GB" dirty="0" err="1"/>
              <a:t>scikit</a:t>
            </a:r>
            <a:endParaRPr lang="en-GB" dirty="0"/>
          </a:p>
          <a:p>
            <a:r>
              <a:rPr lang="en-GB" dirty="0"/>
              <a:t>Want to use </a:t>
            </a:r>
            <a:r>
              <a:rPr lang="en-GB" b="1" dirty="0">
                <a:solidFill>
                  <a:schemeClr val="accent6"/>
                </a:solidFill>
              </a:rPr>
              <a:t>deep learning </a:t>
            </a:r>
            <a:r>
              <a:rPr lang="en-GB" dirty="0"/>
              <a:t>— </a:t>
            </a:r>
            <a:r>
              <a:rPr lang="en-GB" dirty="0" err="1"/>
              <a:t>tensorflow</a:t>
            </a:r>
            <a:r>
              <a:rPr lang="en-GB" dirty="0"/>
              <a:t>, </a:t>
            </a:r>
            <a:r>
              <a:rPr lang="en-GB" dirty="0" err="1"/>
              <a:t>pytorch</a:t>
            </a:r>
            <a:endParaRPr lang="en-GB" dirty="0"/>
          </a:p>
          <a:p>
            <a:r>
              <a:rPr lang="en-GB" dirty="0"/>
              <a:t>Want to do scientific computing — </a:t>
            </a:r>
            <a:r>
              <a:rPr lang="en-GB" dirty="0" err="1"/>
              <a:t>scipy</a:t>
            </a:r>
            <a:endParaRPr lang="en-GB" dirty="0"/>
          </a:p>
          <a:p>
            <a:r>
              <a:rPr lang="en-GB" dirty="0"/>
              <a:t>Want to integrate web applications — Django</a:t>
            </a:r>
          </a:p>
          <a:p>
            <a:r>
              <a:rPr lang="en-GB" dirty="0"/>
              <a:t>Want to take a shower …. Well</a:t>
            </a:r>
          </a:p>
          <a:p>
            <a:endParaRPr lang="en-DE" dirty="0"/>
          </a:p>
        </p:txBody>
      </p:sp>
      <p:sp>
        <p:nvSpPr>
          <p:cNvPr id="4" name="Text Placeholder 3">
            <a:extLst>
              <a:ext uri="{FF2B5EF4-FFF2-40B4-BE49-F238E27FC236}">
                <a16:creationId xmlns:a16="http://schemas.microsoft.com/office/drawing/2014/main" id="{5226ECA3-515E-DA47-A622-F6D49BE35EC6}"/>
              </a:ext>
            </a:extLst>
          </p:cNvPr>
          <p:cNvSpPr>
            <a:spLocks noGrp="1"/>
          </p:cNvSpPr>
          <p:nvPr>
            <p:ph type="body" sz="quarter" idx="13"/>
          </p:nvPr>
        </p:nvSpPr>
        <p:spPr/>
        <p:txBody>
          <a:bodyPr/>
          <a:lstStyle/>
          <a:p>
            <a:endParaRPr lang="en-DE"/>
          </a:p>
        </p:txBody>
      </p:sp>
    </p:spTree>
    <p:extLst>
      <p:ext uri="{BB962C8B-B14F-4D97-AF65-F5344CB8AC3E}">
        <p14:creationId xmlns:p14="http://schemas.microsoft.com/office/powerpoint/2010/main" val="20537134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BCCBC2-9BC3-2F42-9B94-B85F5C822EE5}"/>
              </a:ext>
            </a:extLst>
          </p:cNvPr>
          <p:cNvSpPr>
            <a:spLocks noGrp="1"/>
          </p:cNvSpPr>
          <p:nvPr>
            <p:ph type="title"/>
          </p:nvPr>
        </p:nvSpPr>
        <p:spPr/>
        <p:txBody>
          <a:bodyPr/>
          <a:lstStyle/>
          <a:p>
            <a:r>
              <a:rPr lang="en-DE" dirty="0"/>
              <a:t>Machine Learning Landscape</a:t>
            </a:r>
          </a:p>
        </p:txBody>
      </p:sp>
      <p:sp>
        <p:nvSpPr>
          <p:cNvPr id="7" name="Text Placeholder 6">
            <a:extLst>
              <a:ext uri="{FF2B5EF4-FFF2-40B4-BE49-F238E27FC236}">
                <a16:creationId xmlns:a16="http://schemas.microsoft.com/office/drawing/2014/main" id="{492DF61C-0E94-6142-8B63-4E0CAB189F6D}"/>
              </a:ext>
            </a:extLst>
          </p:cNvPr>
          <p:cNvSpPr>
            <a:spLocks noGrp="1"/>
          </p:cNvSpPr>
          <p:nvPr>
            <p:ph type="body" sz="quarter" idx="13"/>
          </p:nvPr>
        </p:nvSpPr>
        <p:spPr/>
        <p:txBody>
          <a:bodyPr/>
          <a:lstStyle/>
          <a:p>
            <a:r>
              <a:rPr lang="en-DE" dirty="0"/>
              <a:t>Python ecosystem</a:t>
            </a:r>
          </a:p>
        </p:txBody>
      </p:sp>
      <p:pic>
        <p:nvPicPr>
          <p:cNvPr id="2050" name="Picture 2">
            <a:extLst>
              <a:ext uri="{FF2B5EF4-FFF2-40B4-BE49-F238E27FC236}">
                <a16:creationId xmlns:a16="http://schemas.microsoft.com/office/drawing/2014/main" id="{A6437EC9-13E2-7B45-B421-8C2E9D3C04E6}"/>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26849" y="1655763"/>
            <a:ext cx="10738302" cy="45100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53A721B-5354-8746-892D-1020414F21D0}"/>
              </a:ext>
            </a:extLst>
          </p:cNvPr>
          <p:cNvSpPr/>
          <p:nvPr/>
        </p:nvSpPr>
        <p:spPr>
          <a:xfrm>
            <a:off x="371475" y="6212701"/>
            <a:ext cx="9103265" cy="276999"/>
          </a:xfrm>
          <a:prstGeom prst="rect">
            <a:avLst/>
          </a:prstGeom>
        </p:spPr>
        <p:txBody>
          <a:bodyPr wrap="square">
            <a:spAutoFit/>
          </a:bodyPr>
          <a:lstStyle/>
          <a:p>
            <a:r>
              <a:rPr lang="en-DE" sz="1200" dirty="0">
                <a:solidFill>
                  <a:schemeClr val="bg2"/>
                </a:solidFill>
              </a:rPr>
              <a:t>https://hackernoon.com/top-8-python-libraries-for-machine-learning-and-artificial-intelligence-y08id3031</a:t>
            </a:r>
          </a:p>
        </p:txBody>
      </p:sp>
    </p:spTree>
    <p:extLst>
      <p:ext uri="{BB962C8B-B14F-4D97-AF65-F5344CB8AC3E}">
        <p14:creationId xmlns:p14="http://schemas.microsoft.com/office/powerpoint/2010/main" val="582686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E6BA-FC59-D543-BAE8-32FF308E8F0F}"/>
              </a:ext>
            </a:extLst>
          </p:cNvPr>
          <p:cNvSpPr>
            <a:spLocks noGrp="1"/>
          </p:cNvSpPr>
          <p:nvPr>
            <p:ph type="title"/>
          </p:nvPr>
        </p:nvSpPr>
        <p:spPr/>
        <p:txBody>
          <a:bodyPr/>
          <a:lstStyle/>
          <a:p>
            <a:r>
              <a:rPr lang="en-DE" dirty="0"/>
              <a:t>Cheat Sheets</a:t>
            </a:r>
          </a:p>
        </p:txBody>
      </p:sp>
      <p:sp>
        <p:nvSpPr>
          <p:cNvPr id="4" name="Text Placeholder 3">
            <a:extLst>
              <a:ext uri="{FF2B5EF4-FFF2-40B4-BE49-F238E27FC236}">
                <a16:creationId xmlns:a16="http://schemas.microsoft.com/office/drawing/2014/main" id="{E21C92D8-F09A-6B4D-B8D8-51B3AEBC768B}"/>
              </a:ext>
            </a:extLst>
          </p:cNvPr>
          <p:cNvSpPr>
            <a:spLocks noGrp="1"/>
          </p:cNvSpPr>
          <p:nvPr>
            <p:ph type="body" sz="quarter" idx="13"/>
          </p:nvPr>
        </p:nvSpPr>
        <p:spPr/>
        <p:txBody>
          <a:bodyPr/>
          <a:lstStyle/>
          <a:p>
            <a:endParaRPr lang="en-DE"/>
          </a:p>
        </p:txBody>
      </p:sp>
      <p:pic>
        <p:nvPicPr>
          <p:cNvPr id="4098" name="Picture 2" descr="Cheat Sheet of Machine Learning and Python (and Math) Cheat Sheets ...">
            <a:extLst>
              <a:ext uri="{FF2B5EF4-FFF2-40B4-BE49-F238E27FC236}">
                <a16:creationId xmlns:a16="http://schemas.microsoft.com/office/drawing/2014/main" id="{0FA92216-B617-BE43-8B8D-217F79880CAC}"/>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908659" y="1655763"/>
            <a:ext cx="6374681"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65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4C3D-3BBF-E84E-9FEF-BDBEDE0994C8}"/>
              </a:ext>
            </a:extLst>
          </p:cNvPr>
          <p:cNvSpPr>
            <a:spLocks noGrp="1"/>
          </p:cNvSpPr>
          <p:nvPr>
            <p:ph type="title"/>
          </p:nvPr>
        </p:nvSpPr>
        <p:spPr/>
        <p:txBody>
          <a:bodyPr/>
          <a:lstStyle/>
          <a:p>
            <a:r>
              <a:rPr lang="en-DE" dirty="0"/>
              <a:t>Numpy Cheat Sheet</a:t>
            </a:r>
          </a:p>
        </p:txBody>
      </p:sp>
      <p:sp>
        <p:nvSpPr>
          <p:cNvPr id="4" name="Text Placeholder 3">
            <a:extLst>
              <a:ext uri="{FF2B5EF4-FFF2-40B4-BE49-F238E27FC236}">
                <a16:creationId xmlns:a16="http://schemas.microsoft.com/office/drawing/2014/main" id="{4D04B7FB-F198-1948-95A4-58BC4D71BB8B}"/>
              </a:ext>
            </a:extLst>
          </p:cNvPr>
          <p:cNvSpPr>
            <a:spLocks noGrp="1"/>
          </p:cNvSpPr>
          <p:nvPr>
            <p:ph type="body" sz="quarter" idx="13"/>
          </p:nvPr>
        </p:nvSpPr>
        <p:spPr/>
        <p:txBody>
          <a:bodyPr/>
          <a:lstStyle/>
          <a:p>
            <a:endParaRPr lang="en-DE"/>
          </a:p>
        </p:txBody>
      </p:sp>
      <p:pic>
        <p:nvPicPr>
          <p:cNvPr id="6148" name="Picture 4">
            <a:extLst>
              <a:ext uri="{FF2B5EF4-FFF2-40B4-BE49-F238E27FC236}">
                <a16:creationId xmlns:a16="http://schemas.microsoft.com/office/drawing/2014/main" id="{81B381D2-EF3F-3440-8238-118F4A62725B}"/>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a:ext>
            </a:extLst>
          </a:blip>
          <a:srcRect/>
          <a:stretch>
            <a:fillRect/>
          </a:stretch>
        </p:blipFill>
        <p:spPr bwMode="auto">
          <a:xfrm>
            <a:off x="2908023" y="1655763"/>
            <a:ext cx="6375953"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058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8FAF6-CD37-094D-8CE7-358151BAA8F3}"/>
              </a:ext>
            </a:extLst>
          </p:cNvPr>
          <p:cNvSpPr>
            <a:spLocks noGrp="1"/>
          </p:cNvSpPr>
          <p:nvPr>
            <p:ph type="title"/>
          </p:nvPr>
        </p:nvSpPr>
        <p:spPr/>
        <p:txBody>
          <a:bodyPr/>
          <a:lstStyle/>
          <a:p>
            <a:r>
              <a:rPr lang="en-DE" dirty="0"/>
              <a:t>Pandas Cheat Sheet</a:t>
            </a:r>
          </a:p>
        </p:txBody>
      </p:sp>
      <p:sp>
        <p:nvSpPr>
          <p:cNvPr id="4" name="Text Placeholder 3">
            <a:extLst>
              <a:ext uri="{FF2B5EF4-FFF2-40B4-BE49-F238E27FC236}">
                <a16:creationId xmlns:a16="http://schemas.microsoft.com/office/drawing/2014/main" id="{C569A311-C799-B14E-A46E-247B37EA7D7D}"/>
              </a:ext>
            </a:extLst>
          </p:cNvPr>
          <p:cNvSpPr>
            <a:spLocks noGrp="1"/>
          </p:cNvSpPr>
          <p:nvPr>
            <p:ph type="body" sz="quarter" idx="13"/>
          </p:nvPr>
        </p:nvSpPr>
        <p:spPr/>
        <p:txBody>
          <a:bodyPr/>
          <a:lstStyle/>
          <a:p>
            <a:endParaRPr lang="en-DE" dirty="0"/>
          </a:p>
        </p:txBody>
      </p:sp>
      <p:pic>
        <p:nvPicPr>
          <p:cNvPr id="2050" name="Picture 2" descr="Essential Cheat Sheets for Machine Learning and Deep Learning ...">
            <a:extLst>
              <a:ext uri="{FF2B5EF4-FFF2-40B4-BE49-F238E27FC236}">
                <a16:creationId xmlns:a16="http://schemas.microsoft.com/office/drawing/2014/main" id="{D554597F-97D8-9247-A65E-197BFEB08A3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a:ext>
            </a:extLst>
          </a:blip>
          <a:srcRect/>
          <a:stretch>
            <a:fillRect/>
          </a:stretch>
        </p:blipFill>
        <p:spPr bwMode="auto">
          <a:xfrm>
            <a:off x="3178382" y="1655763"/>
            <a:ext cx="5835235"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5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B86D-FB31-7442-AFC5-3128B91DDA8C}"/>
              </a:ext>
            </a:extLst>
          </p:cNvPr>
          <p:cNvSpPr>
            <a:spLocks noGrp="1"/>
          </p:cNvSpPr>
          <p:nvPr>
            <p:ph type="title"/>
          </p:nvPr>
        </p:nvSpPr>
        <p:spPr/>
        <p:txBody>
          <a:bodyPr/>
          <a:lstStyle/>
          <a:p>
            <a:r>
              <a:rPr lang="en-DE" dirty="0"/>
              <a:t>Matplotlib Cheat Sheet</a:t>
            </a:r>
          </a:p>
        </p:txBody>
      </p:sp>
      <p:sp>
        <p:nvSpPr>
          <p:cNvPr id="4" name="Text Placeholder 3">
            <a:extLst>
              <a:ext uri="{FF2B5EF4-FFF2-40B4-BE49-F238E27FC236}">
                <a16:creationId xmlns:a16="http://schemas.microsoft.com/office/drawing/2014/main" id="{11753282-12F5-1843-A7FF-85B272F52214}"/>
              </a:ext>
            </a:extLst>
          </p:cNvPr>
          <p:cNvSpPr>
            <a:spLocks noGrp="1"/>
          </p:cNvSpPr>
          <p:nvPr>
            <p:ph type="body" sz="quarter" idx="13"/>
          </p:nvPr>
        </p:nvSpPr>
        <p:spPr/>
        <p:txBody>
          <a:bodyPr/>
          <a:lstStyle/>
          <a:p>
            <a:endParaRPr lang="en-DE"/>
          </a:p>
        </p:txBody>
      </p:sp>
      <p:pic>
        <p:nvPicPr>
          <p:cNvPr id="7170" name="Picture 2">
            <a:extLst>
              <a:ext uri="{FF2B5EF4-FFF2-40B4-BE49-F238E27FC236}">
                <a16:creationId xmlns:a16="http://schemas.microsoft.com/office/drawing/2014/main" id="{D9ED1662-7702-BE4B-ACEE-845C8B661012}"/>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904540" y="1655763"/>
            <a:ext cx="6382919"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090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768F-39B2-B045-8040-8569D13CE0BD}"/>
              </a:ext>
            </a:extLst>
          </p:cNvPr>
          <p:cNvSpPr>
            <a:spLocks noGrp="1"/>
          </p:cNvSpPr>
          <p:nvPr>
            <p:ph type="title"/>
          </p:nvPr>
        </p:nvSpPr>
        <p:spPr/>
        <p:txBody>
          <a:bodyPr/>
          <a:lstStyle/>
          <a:p>
            <a:r>
              <a:rPr lang="en-GB" dirty="0"/>
              <a:t>Ss</a:t>
            </a:r>
            <a:r>
              <a:rPr lang="en-DE" dirty="0"/>
              <a:t>cikit-Learn Cheat Sheet</a:t>
            </a:r>
          </a:p>
        </p:txBody>
      </p:sp>
      <p:sp>
        <p:nvSpPr>
          <p:cNvPr id="4" name="Text Placeholder 3">
            <a:extLst>
              <a:ext uri="{FF2B5EF4-FFF2-40B4-BE49-F238E27FC236}">
                <a16:creationId xmlns:a16="http://schemas.microsoft.com/office/drawing/2014/main" id="{CD6BC959-F774-9D45-92D7-87A53AFE2A0B}"/>
              </a:ext>
            </a:extLst>
          </p:cNvPr>
          <p:cNvSpPr>
            <a:spLocks noGrp="1"/>
          </p:cNvSpPr>
          <p:nvPr>
            <p:ph type="body" sz="quarter" idx="13"/>
          </p:nvPr>
        </p:nvSpPr>
        <p:spPr/>
        <p:txBody>
          <a:bodyPr/>
          <a:lstStyle/>
          <a:p>
            <a:endParaRPr lang="en-DE"/>
          </a:p>
        </p:txBody>
      </p:sp>
      <p:pic>
        <p:nvPicPr>
          <p:cNvPr id="5124" name="Picture 4">
            <a:extLst>
              <a:ext uri="{FF2B5EF4-FFF2-40B4-BE49-F238E27FC236}">
                <a16:creationId xmlns:a16="http://schemas.microsoft.com/office/drawing/2014/main" id="{873D329A-5259-F340-8C87-6681E3A7C2B2}"/>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904540" y="1655763"/>
            <a:ext cx="6382919"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365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9A936CE-C2B8-45D7-BFA5-EF91BF695CA3}"/>
              </a:ext>
            </a:extLst>
          </p:cNvPr>
          <p:cNvSpPr>
            <a:spLocks noGrp="1"/>
          </p:cNvSpPr>
          <p:nvPr>
            <p:ph type="title"/>
          </p:nvPr>
        </p:nvSpPr>
        <p:spPr/>
        <p:txBody>
          <a:bodyPr/>
          <a:lstStyle/>
          <a:p>
            <a:r>
              <a:rPr lang="en-US" dirty="0"/>
              <a:t>Artificial Intelligence and Machine Learning</a:t>
            </a:r>
          </a:p>
        </p:txBody>
      </p:sp>
      <p:pic>
        <p:nvPicPr>
          <p:cNvPr id="3074" name="Picture 2">
            <a:extLst>
              <a:ext uri="{FF2B5EF4-FFF2-40B4-BE49-F238E27FC236}">
                <a16:creationId xmlns:a16="http://schemas.microsoft.com/office/drawing/2014/main" id="{658F72FB-8009-4F47-B17D-4D1311DE6A6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8273" y="915904"/>
            <a:ext cx="8935453" cy="502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97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DA04-CB8C-8642-BC22-F6221C493E32}"/>
              </a:ext>
            </a:extLst>
          </p:cNvPr>
          <p:cNvSpPr>
            <a:spLocks noGrp="1"/>
          </p:cNvSpPr>
          <p:nvPr>
            <p:ph type="title"/>
          </p:nvPr>
        </p:nvSpPr>
        <p:spPr/>
        <p:txBody>
          <a:bodyPr/>
          <a:lstStyle/>
          <a:p>
            <a:r>
              <a:rPr lang="en-DE" dirty="0"/>
              <a:t>Scikit-learn Design</a:t>
            </a:r>
          </a:p>
        </p:txBody>
      </p:sp>
      <p:sp>
        <p:nvSpPr>
          <p:cNvPr id="3" name="Content Placeholder 2">
            <a:extLst>
              <a:ext uri="{FF2B5EF4-FFF2-40B4-BE49-F238E27FC236}">
                <a16:creationId xmlns:a16="http://schemas.microsoft.com/office/drawing/2014/main" id="{2CC0AFED-D106-1548-B568-5423F02B8F9B}"/>
              </a:ext>
            </a:extLst>
          </p:cNvPr>
          <p:cNvSpPr>
            <a:spLocks noGrp="1"/>
          </p:cNvSpPr>
          <p:nvPr>
            <p:ph idx="1"/>
          </p:nvPr>
        </p:nvSpPr>
        <p:spPr/>
        <p:txBody>
          <a:bodyPr/>
          <a:lstStyle/>
          <a:p>
            <a:pPr marL="100" indent="0">
              <a:buNone/>
            </a:pPr>
            <a:r>
              <a:rPr lang="en-GB" sz="1200" dirty="0"/>
              <a:t>Scikit-</a:t>
            </a:r>
            <a:r>
              <a:rPr lang="en-GB" sz="1200" dirty="0" err="1"/>
              <a:t>Learn’s</a:t>
            </a:r>
            <a:r>
              <a:rPr lang="en-GB" sz="1200" dirty="0"/>
              <a:t> API is remarkably well designed. These are the main design principles:</a:t>
            </a:r>
          </a:p>
          <a:p>
            <a:pPr marL="100" indent="0">
              <a:buNone/>
            </a:pPr>
            <a:r>
              <a:rPr lang="en-GB" sz="1200" b="1" dirty="0"/>
              <a:t>Consistency</a:t>
            </a:r>
            <a:r>
              <a:rPr lang="en-GB" sz="1200" dirty="0"/>
              <a:t>: All objects share a consistent and simple interface:</a:t>
            </a:r>
          </a:p>
          <a:p>
            <a:r>
              <a:rPr lang="en-GB" sz="1200" b="1" dirty="0"/>
              <a:t>Estimators</a:t>
            </a:r>
            <a:r>
              <a:rPr lang="en-GB" sz="1200" dirty="0"/>
              <a:t> Any object that can estimate some parameters based on a dataset is called an </a:t>
            </a:r>
            <a:r>
              <a:rPr lang="en-GB" sz="1200" i="1" dirty="0"/>
              <a:t>estimator</a:t>
            </a:r>
            <a:r>
              <a:rPr lang="en-GB" sz="1200" dirty="0"/>
              <a:t> (e.g., an imputer is an estimator). The estimation itself is performed by the fit() method, and it takes only a dataset as a parameter (or two for supervised learning algorithms; the second dataset contains the labels). Any other parameter needed to guide the estimation process is considered a hyperparameter (such as an imputer’s strategy), and it must be set as an instance variable (generally via a constructor parameter).</a:t>
            </a:r>
          </a:p>
          <a:p>
            <a:r>
              <a:rPr lang="en-GB" sz="1200" b="1" dirty="0"/>
              <a:t>Transformers</a:t>
            </a:r>
            <a:r>
              <a:rPr lang="en-GB" sz="1200" dirty="0"/>
              <a:t> Some estimators (such as an imputer) can also transform a dataset; these are called </a:t>
            </a:r>
            <a:r>
              <a:rPr lang="en-GB" sz="1200" i="1" dirty="0"/>
              <a:t>transformers</a:t>
            </a:r>
            <a:r>
              <a:rPr lang="en-GB" sz="1200" dirty="0"/>
              <a:t>. Once again, the API is simple: the transformation is performed by the transform() method with the dataset to transform as a parameter. It returns the transformed dataset. This transformation generally relies on the learned parameters, as is the case for an imputer. All transformers also have a convenience method called </a:t>
            </a:r>
            <a:r>
              <a:rPr lang="en-GB" sz="1200" dirty="0" err="1"/>
              <a:t>fit_transform</a:t>
            </a:r>
            <a:r>
              <a:rPr lang="en-GB" sz="1200" dirty="0"/>
              <a:t>() that is equivalent to calling fit() and then transform() (but sometimes </a:t>
            </a:r>
            <a:r>
              <a:rPr lang="en-GB" sz="1200" dirty="0" err="1"/>
              <a:t>fit_transform</a:t>
            </a:r>
            <a:r>
              <a:rPr lang="en-GB" sz="1200" dirty="0"/>
              <a:t>() is optimized and runs much faster).</a:t>
            </a:r>
          </a:p>
          <a:p>
            <a:r>
              <a:rPr lang="en-GB" sz="1200" b="1" dirty="0"/>
              <a:t>Predictors</a:t>
            </a:r>
            <a:r>
              <a:rPr lang="en-GB" sz="1200" dirty="0"/>
              <a:t> Finally, some estimators, given a dataset, are capable of making predictions; they are called </a:t>
            </a:r>
            <a:r>
              <a:rPr lang="en-GB" sz="1200" i="1" dirty="0"/>
              <a:t>predictors</a:t>
            </a:r>
            <a:r>
              <a:rPr lang="en-GB" sz="1200" dirty="0"/>
              <a:t>. For example, the </a:t>
            </a:r>
            <a:r>
              <a:rPr lang="en-GB" sz="1200" dirty="0" err="1"/>
              <a:t>LinearRegression</a:t>
            </a:r>
            <a:r>
              <a:rPr lang="en-GB" sz="1200" dirty="0"/>
              <a:t> model in the previous chapter was a predictor: given a country’s GDP per capita, it predicted life satisfaction. A predictor has a predict() method that takes a dataset of new instances and returns a dataset of corresponding predictions. It also has a score() method that measures the quality of the predictions, given a test set (and the corresponding labels, in the case of supervised learning algorithms).</a:t>
            </a:r>
            <a:r>
              <a:rPr lang="en-GB" sz="1200" baseline="30000" dirty="0">
                <a:hlinkClick r:id="rId2"/>
              </a:rPr>
              <a:t>18</a:t>
            </a:r>
            <a:endParaRPr lang="en-GB" sz="1200" dirty="0"/>
          </a:p>
          <a:p>
            <a:pPr marL="100" indent="0">
              <a:buNone/>
            </a:pPr>
            <a:r>
              <a:rPr lang="en-GB" sz="1200" b="1" dirty="0"/>
              <a:t>Inspection: </a:t>
            </a:r>
            <a:r>
              <a:rPr lang="en-GB" sz="1200" dirty="0"/>
              <a:t>All the estimator’s hyperparameters are accessible directly via public instance variables (e.g., </a:t>
            </a:r>
            <a:r>
              <a:rPr lang="en-GB" sz="1200" dirty="0" err="1"/>
              <a:t>imputer.strategy</a:t>
            </a:r>
            <a:r>
              <a:rPr lang="en-GB" sz="1200" dirty="0"/>
              <a:t>), and all the estimator’s learned parameters are accessible via public instance variables with an underscore suffix (e.g., </a:t>
            </a:r>
            <a:r>
              <a:rPr lang="en-GB" sz="1200" dirty="0" err="1"/>
              <a:t>imputer.statistics</a:t>
            </a:r>
            <a:r>
              <a:rPr lang="en-GB" sz="1200" dirty="0"/>
              <a:t>_).</a:t>
            </a:r>
          </a:p>
          <a:p>
            <a:pPr marL="100" indent="0">
              <a:buNone/>
            </a:pPr>
            <a:r>
              <a:rPr lang="en-GB" sz="1200" b="1" dirty="0" err="1"/>
              <a:t>Nonproliferation</a:t>
            </a:r>
            <a:r>
              <a:rPr lang="en-GB" sz="1200" dirty="0"/>
              <a:t> of classes Datasets are represented as NumPy arrays or SciPy sparse matrices, instead of homemade classes. Hyperparameters are just regular Python strings or numbers.</a:t>
            </a:r>
          </a:p>
          <a:p>
            <a:pPr marL="100" indent="0">
              <a:buNone/>
            </a:pPr>
            <a:r>
              <a:rPr lang="en-GB" sz="1200" b="1" dirty="0"/>
              <a:t>Composition</a:t>
            </a:r>
            <a:r>
              <a:rPr lang="en-GB" sz="1200" dirty="0"/>
              <a:t> Existing building blocks are reused as much as possible. For example, it is easy to create a Pipeline estimator from an arbitrary sequence of transformers followed by a final estimator, as we will see.</a:t>
            </a:r>
          </a:p>
          <a:p>
            <a:pPr marL="100" indent="0">
              <a:buNone/>
            </a:pPr>
            <a:r>
              <a:rPr lang="en-GB" sz="1200" b="1" dirty="0"/>
              <a:t>Sensible defaults </a:t>
            </a:r>
            <a:r>
              <a:rPr lang="en-GB" sz="1200" dirty="0"/>
              <a:t>Scikit-Learn provides reasonable default values for most parameters, making it easy to quickly create a baseline working system.</a:t>
            </a:r>
          </a:p>
          <a:p>
            <a:endParaRPr lang="en-DE" sz="1200" dirty="0"/>
          </a:p>
        </p:txBody>
      </p:sp>
      <p:sp>
        <p:nvSpPr>
          <p:cNvPr id="4" name="Text Placeholder 3">
            <a:extLst>
              <a:ext uri="{FF2B5EF4-FFF2-40B4-BE49-F238E27FC236}">
                <a16:creationId xmlns:a16="http://schemas.microsoft.com/office/drawing/2014/main" id="{F5354DD7-6D2A-1C49-8122-846A8D407856}"/>
              </a:ext>
            </a:extLst>
          </p:cNvPr>
          <p:cNvSpPr>
            <a:spLocks noGrp="1"/>
          </p:cNvSpPr>
          <p:nvPr>
            <p:ph type="body" sz="quarter" idx="13"/>
          </p:nvPr>
        </p:nvSpPr>
        <p:spPr/>
        <p:txBody>
          <a:bodyPr/>
          <a:lstStyle/>
          <a:p>
            <a:r>
              <a:rPr lang="en-GB" dirty="0"/>
              <a:t>https://</a:t>
            </a:r>
            <a:r>
              <a:rPr lang="en-GB" dirty="0" err="1"/>
              <a:t>arxiv.org</a:t>
            </a:r>
            <a:r>
              <a:rPr lang="en-GB" dirty="0"/>
              <a:t>/abs/1309.0238</a:t>
            </a:r>
            <a:endParaRPr lang="en-DE" dirty="0"/>
          </a:p>
        </p:txBody>
      </p:sp>
    </p:spTree>
    <p:extLst>
      <p:ext uri="{BB962C8B-B14F-4D97-AF65-F5344CB8AC3E}">
        <p14:creationId xmlns:p14="http://schemas.microsoft.com/office/powerpoint/2010/main" val="14036344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F6718-0669-964D-BA08-545849ED9D33}"/>
              </a:ext>
            </a:extLst>
          </p:cNvPr>
          <p:cNvSpPr>
            <a:spLocks noGrp="1"/>
          </p:cNvSpPr>
          <p:nvPr>
            <p:ph type="title"/>
          </p:nvPr>
        </p:nvSpPr>
        <p:spPr/>
        <p:txBody>
          <a:bodyPr/>
          <a:lstStyle/>
          <a:p>
            <a:r>
              <a:rPr lang="en-DE" dirty="0"/>
              <a:t>Where to go from here</a:t>
            </a:r>
          </a:p>
        </p:txBody>
      </p:sp>
      <p:sp>
        <p:nvSpPr>
          <p:cNvPr id="3" name="Content Placeholder 2">
            <a:extLst>
              <a:ext uri="{FF2B5EF4-FFF2-40B4-BE49-F238E27FC236}">
                <a16:creationId xmlns:a16="http://schemas.microsoft.com/office/drawing/2014/main" id="{E3768F3F-AAF1-2645-9FEA-CDE0F1BDC62E}"/>
              </a:ext>
            </a:extLst>
          </p:cNvPr>
          <p:cNvSpPr>
            <a:spLocks noGrp="1"/>
          </p:cNvSpPr>
          <p:nvPr>
            <p:ph idx="1"/>
          </p:nvPr>
        </p:nvSpPr>
        <p:spPr/>
        <p:txBody>
          <a:bodyPr/>
          <a:lstStyle/>
          <a:p>
            <a:pPr marL="343000" indent="-342900">
              <a:buFont typeface="+mj-lt"/>
              <a:buAutoNum type="arabicPeriod"/>
            </a:pPr>
            <a:r>
              <a:rPr lang="en-GB" dirty="0"/>
              <a:t>Learn the language</a:t>
            </a:r>
          </a:p>
          <a:p>
            <a:pPr marL="343000" indent="-342900">
              <a:buFont typeface="+mj-lt"/>
              <a:buAutoNum type="arabicPeriod"/>
            </a:pPr>
            <a:r>
              <a:rPr lang="en-GB" dirty="0"/>
              <a:t>Learn the tools</a:t>
            </a:r>
          </a:p>
          <a:p>
            <a:pPr marL="343000" indent="-342900">
              <a:buFont typeface="+mj-lt"/>
              <a:buAutoNum type="arabicPeriod"/>
            </a:pPr>
            <a:r>
              <a:rPr lang="en-GB" dirty="0"/>
              <a:t>Work on projects!</a:t>
            </a:r>
          </a:p>
          <a:p>
            <a:endParaRPr lang="en-GB" b="1" dirty="0"/>
          </a:p>
          <a:p>
            <a:pPr marL="100" indent="0">
              <a:buNone/>
            </a:pPr>
            <a:r>
              <a:rPr lang="en-GB" b="1" dirty="0"/>
              <a:t>Resources</a:t>
            </a:r>
          </a:p>
          <a:p>
            <a:r>
              <a:rPr lang="en-GB" b="1" dirty="0">
                <a:hlinkClick r:id="rId2"/>
              </a:rPr>
              <a:t>Machine Learning Mastery</a:t>
            </a:r>
            <a:endParaRPr lang="en-GB" b="1" dirty="0"/>
          </a:p>
          <a:p>
            <a:r>
              <a:rPr lang="en-GB" b="1" dirty="0">
                <a:hlinkClick r:id="rId3"/>
              </a:rPr>
              <a:t>Hands-On Machine Learning with Scikit-Learn and TensorFlow</a:t>
            </a:r>
            <a:endParaRPr lang="en-GB" b="1" dirty="0"/>
          </a:p>
          <a:p>
            <a:r>
              <a:rPr lang="en-GB" b="1" dirty="0">
                <a:hlinkClick r:id="rId4"/>
              </a:rPr>
              <a:t>The Complete Python Course for Machine Learning Engineers </a:t>
            </a:r>
            <a:endParaRPr lang="en-GB" b="1" dirty="0"/>
          </a:p>
          <a:p>
            <a:r>
              <a:rPr lang="en-GB" b="1" dirty="0">
                <a:hlinkClick r:id="rId5"/>
              </a:rPr>
              <a:t>Cheat Sheet of Machine Learning and Python (and Math) Cheat Sheets</a:t>
            </a:r>
            <a:endParaRPr lang="en-GB" b="1" dirty="0"/>
          </a:p>
          <a:p>
            <a:endParaRPr lang="en-GB" b="1" dirty="0"/>
          </a:p>
          <a:p>
            <a:endParaRPr lang="en-GB" b="1" dirty="0"/>
          </a:p>
          <a:p>
            <a:endParaRPr lang="en-GB" b="1" dirty="0"/>
          </a:p>
          <a:p>
            <a:endParaRPr lang="en-GB" b="1" dirty="0"/>
          </a:p>
        </p:txBody>
      </p:sp>
      <p:sp>
        <p:nvSpPr>
          <p:cNvPr id="4" name="Text Placeholder 3">
            <a:extLst>
              <a:ext uri="{FF2B5EF4-FFF2-40B4-BE49-F238E27FC236}">
                <a16:creationId xmlns:a16="http://schemas.microsoft.com/office/drawing/2014/main" id="{7D74F15E-D602-364C-9792-3D6DA9E60BCF}"/>
              </a:ext>
            </a:extLst>
          </p:cNvPr>
          <p:cNvSpPr>
            <a:spLocks noGrp="1"/>
          </p:cNvSpPr>
          <p:nvPr>
            <p:ph type="body" sz="quarter" idx="13"/>
          </p:nvPr>
        </p:nvSpPr>
        <p:spPr/>
        <p:txBody>
          <a:bodyPr/>
          <a:lstStyle/>
          <a:p>
            <a:endParaRPr lang="en-DE"/>
          </a:p>
        </p:txBody>
      </p:sp>
    </p:spTree>
    <p:extLst>
      <p:ext uri="{BB962C8B-B14F-4D97-AF65-F5344CB8AC3E}">
        <p14:creationId xmlns:p14="http://schemas.microsoft.com/office/powerpoint/2010/main" val="2848861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BD3E-A5C1-D348-80EB-B4949FEF6E85}"/>
              </a:ext>
            </a:extLst>
          </p:cNvPr>
          <p:cNvSpPr>
            <a:spLocks noGrp="1"/>
          </p:cNvSpPr>
          <p:nvPr>
            <p:ph type="title"/>
          </p:nvPr>
        </p:nvSpPr>
        <p:spPr/>
        <p:txBody>
          <a:bodyPr/>
          <a:lstStyle/>
          <a:p>
            <a:r>
              <a:rPr lang="en-DE" dirty="0"/>
              <a:t>Questions</a:t>
            </a:r>
          </a:p>
        </p:txBody>
      </p:sp>
      <p:sp>
        <p:nvSpPr>
          <p:cNvPr id="3" name="Content Placeholder 2">
            <a:extLst>
              <a:ext uri="{FF2B5EF4-FFF2-40B4-BE49-F238E27FC236}">
                <a16:creationId xmlns:a16="http://schemas.microsoft.com/office/drawing/2014/main" id="{05E0DE4A-E5D0-0E41-BB39-1AF195AB56B4}"/>
              </a:ext>
            </a:extLst>
          </p:cNvPr>
          <p:cNvSpPr>
            <a:spLocks noGrp="1"/>
          </p:cNvSpPr>
          <p:nvPr>
            <p:ph idx="1"/>
          </p:nvPr>
        </p:nvSpPr>
        <p:spPr/>
        <p:txBody>
          <a:bodyPr/>
          <a:lstStyle/>
          <a:p>
            <a:pPr marL="228700" indent="-228600">
              <a:buFont typeface="+mj-lt"/>
              <a:buAutoNum type="arabicPeriod"/>
            </a:pPr>
            <a:r>
              <a:rPr lang="en-GB" sz="1050" dirty="0"/>
              <a:t>How would you define Machine Learning?</a:t>
            </a:r>
          </a:p>
          <a:p>
            <a:pPr marL="228700" indent="-228600">
              <a:buFont typeface="+mj-lt"/>
              <a:buAutoNum type="arabicPeriod"/>
            </a:pPr>
            <a:r>
              <a:rPr lang="en-GB" sz="1050" dirty="0"/>
              <a:t>Can you name four types of problems where it shines?</a:t>
            </a:r>
          </a:p>
          <a:p>
            <a:pPr marL="228700" indent="-228600">
              <a:buFont typeface="+mj-lt"/>
              <a:buAutoNum type="arabicPeriod"/>
            </a:pPr>
            <a:r>
              <a:rPr lang="en-GB" sz="1050" dirty="0"/>
              <a:t>What is a </a:t>
            </a:r>
            <a:r>
              <a:rPr lang="en-GB" sz="1050" dirty="0" err="1"/>
              <a:t>labeled</a:t>
            </a:r>
            <a:r>
              <a:rPr lang="en-GB" sz="1050" dirty="0"/>
              <a:t> training set?</a:t>
            </a:r>
          </a:p>
          <a:p>
            <a:pPr marL="228700" indent="-228600">
              <a:buFont typeface="+mj-lt"/>
              <a:buAutoNum type="arabicPeriod"/>
            </a:pPr>
            <a:r>
              <a:rPr lang="en-GB" sz="1050" dirty="0"/>
              <a:t>What are the two most common supervised tasks?</a:t>
            </a:r>
          </a:p>
          <a:p>
            <a:pPr marL="228700" indent="-228600">
              <a:buFont typeface="+mj-lt"/>
              <a:buAutoNum type="arabicPeriod"/>
            </a:pPr>
            <a:r>
              <a:rPr lang="en-GB" sz="1050" dirty="0"/>
              <a:t>Can you name four common unsupervised tasks?</a:t>
            </a:r>
          </a:p>
          <a:p>
            <a:pPr marL="228700" indent="-228600">
              <a:buFont typeface="+mj-lt"/>
              <a:buAutoNum type="arabicPeriod"/>
            </a:pPr>
            <a:r>
              <a:rPr lang="en-GB" sz="1050" dirty="0"/>
              <a:t>What type of Machine Learning algorithm would you use to allow a robot to walk in various unknown terrains?</a:t>
            </a:r>
          </a:p>
          <a:p>
            <a:pPr marL="228700" indent="-228600">
              <a:buFont typeface="+mj-lt"/>
              <a:buAutoNum type="arabicPeriod"/>
            </a:pPr>
            <a:r>
              <a:rPr lang="en-GB" sz="1050" dirty="0"/>
              <a:t>What type of algorithm would you use to segment your customers into multiple groups?</a:t>
            </a:r>
          </a:p>
          <a:p>
            <a:pPr marL="228700" indent="-228600">
              <a:buFont typeface="+mj-lt"/>
              <a:buAutoNum type="arabicPeriod"/>
            </a:pPr>
            <a:r>
              <a:rPr lang="en-GB" sz="1050" dirty="0"/>
              <a:t>Would you frame the problem of spam detection as a supervised learning problem or an unsupervised learning problem?</a:t>
            </a:r>
          </a:p>
          <a:p>
            <a:pPr marL="228700" indent="-228600">
              <a:buFont typeface="+mj-lt"/>
              <a:buAutoNum type="arabicPeriod"/>
            </a:pPr>
            <a:r>
              <a:rPr lang="en-GB" sz="1050" dirty="0"/>
              <a:t>What is an online learning system?</a:t>
            </a:r>
          </a:p>
          <a:p>
            <a:pPr marL="228700" indent="-228600">
              <a:buFont typeface="+mj-lt"/>
              <a:buAutoNum type="arabicPeriod"/>
            </a:pPr>
            <a:r>
              <a:rPr lang="en-GB" sz="1050" dirty="0"/>
              <a:t>What is out-of-core learning?</a:t>
            </a:r>
          </a:p>
          <a:p>
            <a:pPr marL="228700" indent="-228600">
              <a:buFont typeface="+mj-lt"/>
              <a:buAutoNum type="arabicPeriod"/>
            </a:pPr>
            <a:r>
              <a:rPr lang="en-GB" sz="1050" dirty="0"/>
              <a:t>What type of learning algorithm relies on a similarity measure to make predictions?</a:t>
            </a:r>
          </a:p>
          <a:p>
            <a:pPr marL="228700" indent="-228600">
              <a:buFont typeface="+mj-lt"/>
              <a:buAutoNum type="arabicPeriod"/>
            </a:pPr>
            <a:r>
              <a:rPr lang="en-GB" sz="1050" dirty="0"/>
              <a:t>What is the difference between a model parameter and a learning algorithm’s hyperparameter?</a:t>
            </a:r>
          </a:p>
          <a:p>
            <a:pPr marL="228700" indent="-228600">
              <a:buFont typeface="+mj-lt"/>
              <a:buAutoNum type="arabicPeriod"/>
            </a:pPr>
            <a:r>
              <a:rPr lang="en-GB" sz="1050" dirty="0"/>
              <a:t>What do model-based learning algorithms search for? What is the most common strategy they use to succeed? How do they make predictions?</a:t>
            </a:r>
          </a:p>
          <a:p>
            <a:pPr marL="228700" indent="-228600">
              <a:buFont typeface="+mj-lt"/>
              <a:buAutoNum type="arabicPeriod"/>
            </a:pPr>
            <a:r>
              <a:rPr lang="en-GB" sz="1050" dirty="0"/>
              <a:t>Can you name four of the main challenges in Machine Learning?</a:t>
            </a:r>
          </a:p>
          <a:p>
            <a:pPr marL="228700" indent="-228600">
              <a:buFont typeface="+mj-lt"/>
              <a:buAutoNum type="arabicPeriod"/>
            </a:pPr>
            <a:r>
              <a:rPr lang="en-GB" sz="1050" dirty="0"/>
              <a:t>If your model performs great on the training data but generalizes poorly to new instances, what is happening? Can you name three possible solutions?</a:t>
            </a:r>
          </a:p>
          <a:p>
            <a:pPr marL="228700" indent="-228600">
              <a:buFont typeface="+mj-lt"/>
              <a:buAutoNum type="arabicPeriod"/>
            </a:pPr>
            <a:r>
              <a:rPr lang="en-GB" sz="1050" dirty="0"/>
              <a:t>What is a test set, and why would you want to use it?</a:t>
            </a:r>
          </a:p>
          <a:p>
            <a:pPr marL="228700" indent="-228600">
              <a:buFont typeface="+mj-lt"/>
              <a:buAutoNum type="arabicPeriod"/>
            </a:pPr>
            <a:r>
              <a:rPr lang="en-GB" sz="1050" dirty="0"/>
              <a:t>What is the purpose of a validation set?</a:t>
            </a:r>
          </a:p>
          <a:p>
            <a:pPr marL="228700" indent="-228600">
              <a:buFont typeface="+mj-lt"/>
              <a:buAutoNum type="arabicPeriod"/>
            </a:pPr>
            <a:r>
              <a:rPr lang="en-GB" sz="1050" dirty="0"/>
              <a:t>What is the train-dev set, when do you need it, and how do you use it?</a:t>
            </a:r>
          </a:p>
          <a:p>
            <a:pPr marL="228700" indent="-228600">
              <a:buFont typeface="+mj-lt"/>
              <a:buAutoNum type="arabicPeriod"/>
            </a:pPr>
            <a:r>
              <a:rPr lang="en-GB" sz="1050" dirty="0"/>
              <a:t>What can go wrong if you tune hyperparameters using the test set?</a:t>
            </a:r>
          </a:p>
          <a:p>
            <a:endParaRPr lang="en-DE" dirty="0"/>
          </a:p>
        </p:txBody>
      </p:sp>
      <p:sp>
        <p:nvSpPr>
          <p:cNvPr id="4" name="Text Placeholder 3">
            <a:extLst>
              <a:ext uri="{FF2B5EF4-FFF2-40B4-BE49-F238E27FC236}">
                <a16:creationId xmlns:a16="http://schemas.microsoft.com/office/drawing/2014/main" id="{3A24998D-9086-9340-841D-5005BB95A825}"/>
              </a:ext>
            </a:extLst>
          </p:cNvPr>
          <p:cNvSpPr>
            <a:spLocks noGrp="1"/>
          </p:cNvSpPr>
          <p:nvPr>
            <p:ph type="body" sz="quarter" idx="13"/>
          </p:nvPr>
        </p:nvSpPr>
        <p:spPr/>
        <p:txBody>
          <a:bodyPr/>
          <a:lstStyle/>
          <a:p>
            <a:r>
              <a:rPr lang="en-GB" sz="1200" dirty="0"/>
              <a:t>Hands-On Machine Learning with Scikit-Learn, </a:t>
            </a:r>
            <a:r>
              <a:rPr lang="en-GB" sz="1200" dirty="0" err="1"/>
              <a:t>Keras</a:t>
            </a:r>
            <a:r>
              <a:rPr lang="en-GB" sz="1200" dirty="0"/>
              <a:t>, and TensorFlow, 2nd Edition by </a:t>
            </a:r>
            <a:r>
              <a:rPr lang="en-GB" sz="1200" dirty="0" err="1"/>
              <a:t>Aurélien</a:t>
            </a:r>
            <a:r>
              <a:rPr lang="en-GB" sz="1200" dirty="0"/>
              <a:t> </a:t>
            </a:r>
            <a:r>
              <a:rPr lang="en-GB" sz="1200" dirty="0" err="1"/>
              <a:t>Géron</a:t>
            </a:r>
            <a:r>
              <a:rPr lang="en-GB" sz="1200" dirty="0"/>
              <a:t>, Publisher: O'Reilly Media, Inc. Release Date: September 201</a:t>
            </a:r>
          </a:p>
          <a:p>
            <a:endParaRPr lang="en-DE" sz="1200" dirty="0"/>
          </a:p>
        </p:txBody>
      </p:sp>
      <p:sp>
        <p:nvSpPr>
          <p:cNvPr id="5" name="TextBox 4">
            <a:extLst>
              <a:ext uri="{FF2B5EF4-FFF2-40B4-BE49-F238E27FC236}">
                <a16:creationId xmlns:a16="http://schemas.microsoft.com/office/drawing/2014/main" id="{C580CDFC-59A2-C145-A6B4-119E6E726739}"/>
              </a:ext>
            </a:extLst>
          </p:cNvPr>
          <p:cNvSpPr txBox="1"/>
          <p:nvPr/>
        </p:nvSpPr>
        <p:spPr>
          <a:xfrm>
            <a:off x="1215342" y="509286"/>
            <a:ext cx="363580" cy="644618"/>
          </a:xfrm>
          <a:prstGeom prst="rect">
            <a:avLst/>
          </a:prstGeom>
          <a:noFill/>
        </p:spPr>
        <p:txBody>
          <a:bodyPr vert="horz" wrap="none" lIns="180000" tIns="180000" rIns="180000" bIns="180000" rtlCol="0" anchor="t" anchorCtr="0">
            <a:spAutoFit/>
          </a:bodyPr>
          <a:lstStyle/>
          <a:p>
            <a:pPr>
              <a:lnSpc>
                <a:spcPct val="110000"/>
              </a:lnSpc>
            </a:pPr>
            <a:endParaRPr lang="en-DE" dirty="0">
              <a:latin typeface="Arial Standard" charset="0"/>
            </a:endParaRPr>
          </a:p>
        </p:txBody>
      </p:sp>
      <p:sp>
        <p:nvSpPr>
          <p:cNvPr id="9" name="AutoShape 4">
            <a:extLst>
              <a:ext uri="{FF2B5EF4-FFF2-40B4-BE49-F238E27FC236}">
                <a16:creationId xmlns:a16="http://schemas.microsoft.com/office/drawing/2014/main" id="{B8B42101-8161-0F43-B1F5-C3E54012B64D}"/>
              </a:ext>
            </a:extLst>
          </p:cNvPr>
          <p:cNvSpPr>
            <a:spLocks noChangeAspect="1" noChangeArrowheads="1"/>
          </p:cNvSpPr>
          <p:nvPr/>
        </p:nvSpPr>
        <p:spPr bwMode="auto">
          <a:xfrm>
            <a:off x="2501900" y="358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2220087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3162-2700-9E4B-BE43-4E70C84F6405}"/>
              </a:ext>
            </a:extLst>
          </p:cNvPr>
          <p:cNvSpPr>
            <a:spLocks noGrp="1"/>
          </p:cNvSpPr>
          <p:nvPr>
            <p:ph type="title"/>
          </p:nvPr>
        </p:nvSpPr>
        <p:spPr/>
        <p:txBody>
          <a:bodyPr/>
          <a:lstStyle/>
          <a:p>
            <a:r>
              <a:rPr lang="en-DE" dirty="0"/>
              <a:t>Answers</a:t>
            </a:r>
          </a:p>
        </p:txBody>
      </p:sp>
      <p:sp>
        <p:nvSpPr>
          <p:cNvPr id="3" name="Content Placeholder 2">
            <a:extLst>
              <a:ext uri="{FF2B5EF4-FFF2-40B4-BE49-F238E27FC236}">
                <a16:creationId xmlns:a16="http://schemas.microsoft.com/office/drawing/2014/main" id="{A8AFB7F4-6CCF-FF46-8DAB-649E39971A12}"/>
              </a:ext>
            </a:extLst>
          </p:cNvPr>
          <p:cNvSpPr>
            <a:spLocks noGrp="1"/>
          </p:cNvSpPr>
          <p:nvPr>
            <p:ph idx="1"/>
          </p:nvPr>
        </p:nvSpPr>
        <p:spPr/>
        <p:txBody>
          <a:bodyPr/>
          <a:lstStyle/>
          <a:p>
            <a:pPr marL="228700" indent="-228600">
              <a:buFont typeface="+mj-lt"/>
              <a:buAutoNum type="arabicPeriod"/>
            </a:pPr>
            <a:r>
              <a:rPr lang="en-GB" sz="700" dirty="0"/>
              <a:t>Machine Learning is about building systems that can learn from data. Learning means getting better at some task, given some performance measure.</a:t>
            </a:r>
          </a:p>
          <a:p>
            <a:pPr marL="228700" indent="-228600">
              <a:buFont typeface="+mj-lt"/>
              <a:buAutoNum type="arabicPeriod"/>
            </a:pPr>
            <a:r>
              <a:rPr lang="en-GB" sz="700" dirty="0"/>
              <a:t>Machine Learning is great for complex problems for which we have no algorithmic solution, to replace long lists of hand-tuned rules, to build systems that adapt to fluctuating environments, and finally to help humans learn (e.g., data mining).</a:t>
            </a:r>
          </a:p>
          <a:p>
            <a:pPr marL="228700" indent="-228600">
              <a:buFont typeface="+mj-lt"/>
              <a:buAutoNum type="arabicPeriod"/>
            </a:pPr>
            <a:r>
              <a:rPr lang="en-GB" sz="700" dirty="0"/>
              <a:t>A </a:t>
            </a:r>
            <a:r>
              <a:rPr lang="en-GB" sz="700" dirty="0" err="1"/>
              <a:t>labeled</a:t>
            </a:r>
            <a:r>
              <a:rPr lang="en-GB" sz="700" dirty="0"/>
              <a:t> training set is a training set that contains the desired solution (a.k.a. a label) for each instance.</a:t>
            </a:r>
          </a:p>
          <a:p>
            <a:pPr marL="228700" indent="-228600">
              <a:buFont typeface="+mj-lt"/>
              <a:buAutoNum type="arabicPeriod"/>
            </a:pPr>
            <a:r>
              <a:rPr lang="en-GB" sz="700" dirty="0"/>
              <a:t>The two most common supervised tasks are regression and classification.</a:t>
            </a:r>
          </a:p>
          <a:p>
            <a:pPr marL="228700" indent="-228600">
              <a:buFont typeface="+mj-lt"/>
              <a:buAutoNum type="arabicPeriod"/>
            </a:pPr>
            <a:r>
              <a:rPr lang="en-GB" sz="700" dirty="0"/>
              <a:t>Common unsupervised tasks include clustering, visualization, dimensionality reduction, and association rule learning.</a:t>
            </a:r>
          </a:p>
          <a:p>
            <a:pPr marL="228700" indent="-228600">
              <a:buFont typeface="+mj-lt"/>
              <a:buAutoNum type="arabicPeriod"/>
            </a:pPr>
            <a:r>
              <a:rPr lang="en-GB" sz="700" dirty="0"/>
              <a:t>Reinforcement Learning is likely to perform best if we want a robot to learn to walk in various unknown terrains, since this is typically the type of problem that Reinforcement Learning tackles. It might be possible to express the problem as a supervised or </a:t>
            </a:r>
            <a:r>
              <a:rPr lang="en-GB" sz="700" dirty="0" err="1"/>
              <a:t>semisupervised</a:t>
            </a:r>
            <a:r>
              <a:rPr lang="en-GB" sz="700" dirty="0"/>
              <a:t> learning problem, but it would be less natural.</a:t>
            </a:r>
          </a:p>
          <a:p>
            <a:pPr marL="228700" indent="-228600">
              <a:buFont typeface="+mj-lt"/>
              <a:buAutoNum type="arabicPeriod"/>
            </a:pPr>
            <a:r>
              <a:rPr lang="en-GB" sz="700" dirty="0"/>
              <a:t>If you don’t know how to define the groups, then you can use a clustering algorithm (unsupervised learning) to segment your customers into clusters of similar customers. However, if you know what groups you would like to have, then you can feed many examples of each group to a classification algorithm (supervised learning), and it will classify all your customers into these groups.</a:t>
            </a:r>
          </a:p>
          <a:p>
            <a:pPr marL="228700" indent="-228600">
              <a:buFont typeface="+mj-lt"/>
              <a:buAutoNum type="arabicPeriod"/>
            </a:pPr>
            <a:r>
              <a:rPr lang="en-GB" sz="700" dirty="0"/>
              <a:t>Spam detection is a typical supervised learning problem: the algorithm is fed many emails along with their labels (spam or not spam).</a:t>
            </a:r>
          </a:p>
          <a:p>
            <a:pPr marL="228700" indent="-228600">
              <a:buFont typeface="+mj-lt"/>
              <a:buAutoNum type="arabicPeriod"/>
            </a:pPr>
            <a:r>
              <a:rPr lang="en-GB" sz="700" dirty="0"/>
              <a:t>An online learning system can learn incrementally, as opposed to a batch learning system. This makes it capable of adapting rapidly to both changing data and autonomous systems, and of training on very large quantities of data.</a:t>
            </a:r>
          </a:p>
          <a:p>
            <a:pPr marL="228700" indent="-228600">
              <a:buFont typeface="+mj-lt"/>
              <a:buAutoNum type="arabicPeriod"/>
            </a:pPr>
            <a:r>
              <a:rPr lang="en-GB" sz="700" dirty="0"/>
              <a:t>Out-of-core algorithms can handle vast quantities of data that cannot fit in a computer’s main memory. An out-of-core learning algorithm chops the data into mini-batches and uses online learning techniques to learn from these mini-batches.</a:t>
            </a:r>
          </a:p>
          <a:p>
            <a:pPr marL="228700" indent="-228600">
              <a:buFont typeface="+mj-lt"/>
              <a:buAutoNum type="arabicPeriod"/>
            </a:pPr>
            <a:r>
              <a:rPr lang="en-GB" sz="700" dirty="0"/>
              <a:t>An instance-based learning system learns the training data by heart; then, when given a new instance, it uses a similarity measure to find the most similar learned instances and uses them to make predictions.</a:t>
            </a:r>
          </a:p>
          <a:p>
            <a:pPr marL="228700" indent="-228600">
              <a:buFont typeface="+mj-lt"/>
              <a:buAutoNum type="arabicPeriod"/>
            </a:pPr>
            <a:r>
              <a:rPr lang="en-GB" sz="700" dirty="0"/>
              <a:t>A model has one or more model parameters that determine what it will predict given a new instance (e.g., the slope of a linear model). A learning algorithm tries to find optimal values for these parameters such that the model generalizes well to new instances. A hyperparameter is a parameter of the learning algorithm itself, not of the model (e.g., the amount of regularization to apply).</a:t>
            </a:r>
          </a:p>
          <a:p>
            <a:pPr marL="228700" indent="-228600">
              <a:buFont typeface="+mj-lt"/>
              <a:buAutoNum type="arabicPeriod"/>
            </a:pPr>
            <a:r>
              <a:rPr lang="en-GB" sz="700" dirty="0"/>
              <a:t>Model-based learning algorithms search for an optimal value for the model parameters such that the model will generalize well to new instances. We usually train such systems by minimizing a cost function that measures how bad the system is at making predictions on the training data, plus a penalty for model complexity if the model is regularized. To make predictions, we feed the new instance’s features into the model’s prediction function, using the parameter values found by the learning algorithm.</a:t>
            </a:r>
          </a:p>
          <a:p>
            <a:pPr marL="228700" indent="-228600">
              <a:buFont typeface="+mj-lt"/>
              <a:buAutoNum type="arabicPeriod"/>
            </a:pPr>
            <a:r>
              <a:rPr lang="en-GB" sz="700" dirty="0"/>
              <a:t>Some of the main challenges in Machine Learning are the lack of data, poor data quality, nonrepresentative data, uninformative features, excessively simple models that underfit the training data, and excessively complex models that overfit the data.</a:t>
            </a:r>
          </a:p>
          <a:p>
            <a:pPr marL="228700" indent="-228600">
              <a:buFont typeface="+mj-lt"/>
              <a:buAutoNum type="arabicPeriod"/>
            </a:pPr>
            <a:r>
              <a:rPr lang="en-GB" sz="700" dirty="0"/>
              <a:t>If a model performs great on the training data but generalizes poorly to new instances, the model is likely overfitting the training data (or we got extremely lucky on the training data). Possible solutions to overfitting are getting more data, simplifying the model (selecting a simpler algorithm, reducing the number of parameters or features used, or regularizing the model), or reducing the noise in the training data.</a:t>
            </a:r>
          </a:p>
          <a:p>
            <a:pPr marL="228700" indent="-228600">
              <a:buFont typeface="+mj-lt"/>
              <a:buAutoNum type="arabicPeriod"/>
            </a:pPr>
            <a:r>
              <a:rPr lang="en-GB" sz="700" dirty="0"/>
              <a:t>A test set is used to estimate the generalization error that a model will make on new instances, before the model is launched in production.</a:t>
            </a:r>
          </a:p>
          <a:p>
            <a:pPr marL="228700" indent="-228600">
              <a:buFont typeface="+mj-lt"/>
              <a:buAutoNum type="arabicPeriod"/>
            </a:pPr>
            <a:r>
              <a:rPr lang="en-GB" sz="700" dirty="0"/>
              <a:t>A validation set is used to compare models. It makes it possible to select the best model and tune the hyperparameters.</a:t>
            </a:r>
          </a:p>
          <a:p>
            <a:pPr marL="228700" indent="-228600">
              <a:buFont typeface="+mj-lt"/>
              <a:buAutoNum type="arabicPeriod"/>
            </a:pPr>
            <a:r>
              <a:rPr lang="en-GB" sz="700" dirty="0"/>
              <a:t>The train-dev set is used when there is a risk of mismatch between the training data and the data used in the validation and test datasets (which should always be as close as possible to the data used once the model is in production). The train-dev set is a part of the training set that’s held out (the model is not trained on it). The model is trained on the rest of the training set, and evaluated on both the train-dev set and the validation set. If the model performs well on the training set but not on the train-dev set, then the model is likely overfitting the training set. If it performs well on both the training set and the train-dev set, but not on the validation set, then there is probably a significant data mismatch between the training data and the validation + test data, and you should try to improve the training data to make it look more like the validation + test data.</a:t>
            </a:r>
          </a:p>
          <a:p>
            <a:pPr marL="228700" indent="-228600">
              <a:buFont typeface="+mj-lt"/>
              <a:buAutoNum type="arabicPeriod"/>
            </a:pPr>
            <a:r>
              <a:rPr lang="en-GB" sz="700" dirty="0"/>
              <a:t>If you tune hyperparameters using the test set, you risk overfitting the test set, and the generalization error you measure will be optimistic (you may launch a model that performs worse than you expect).</a:t>
            </a:r>
          </a:p>
          <a:p>
            <a:pPr marL="228700" indent="-228600">
              <a:buFont typeface="+mj-lt"/>
              <a:buAutoNum type="arabicPeriod"/>
            </a:pPr>
            <a:endParaRPr lang="en-DE" sz="700" dirty="0"/>
          </a:p>
        </p:txBody>
      </p:sp>
      <p:sp>
        <p:nvSpPr>
          <p:cNvPr id="4" name="Text Placeholder 3">
            <a:extLst>
              <a:ext uri="{FF2B5EF4-FFF2-40B4-BE49-F238E27FC236}">
                <a16:creationId xmlns:a16="http://schemas.microsoft.com/office/drawing/2014/main" id="{0E19431B-99C6-664B-A50C-7D70A7A63C9D}"/>
              </a:ext>
            </a:extLst>
          </p:cNvPr>
          <p:cNvSpPr>
            <a:spLocks noGrp="1"/>
          </p:cNvSpPr>
          <p:nvPr>
            <p:ph type="body" sz="quarter" idx="13"/>
          </p:nvPr>
        </p:nvSpPr>
        <p:spPr/>
        <p:txBody>
          <a:bodyPr/>
          <a:lstStyle/>
          <a:p>
            <a:endParaRPr lang="en-DE"/>
          </a:p>
        </p:txBody>
      </p:sp>
    </p:spTree>
    <p:extLst>
      <p:ext uri="{BB962C8B-B14F-4D97-AF65-F5344CB8AC3E}">
        <p14:creationId xmlns:p14="http://schemas.microsoft.com/office/powerpoint/2010/main" val="386824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626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Kontakt</a:t>
            </a:r>
          </a:p>
        </p:txBody>
      </p:sp>
      <p:sp>
        <p:nvSpPr>
          <p:cNvPr id="7" name="Inhaltsplatzhalter 5"/>
          <p:cNvSpPr txBox="1">
            <a:spLocks/>
          </p:cNvSpPr>
          <p:nvPr/>
        </p:nvSpPr>
        <p:spPr>
          <a:xfrm>
            <a:off x="4132145" y="4352925"/>
            <a:ext cx="3949212" cy="860425"/>
          </a:xfrm>
          <a:prstGeom prst="rect">
            <a:avLst/>
          </a:prstGeom>
        </p:spPr>
        <p:txBody>
          <a:bodyPr vert="horz" lIns="0" tIns="45720" rIns="91440" bIns="45720" rtlCol="0">
            <a:noAutofit/>
          </a:bodyPr>
          <a:lstStyle>
            <a:lvl1pPr marL="0" indent="-216000" algn="l" defTabSz="914400" rtl="0" eaLnBrk="1" latinLnBrk="0" hangingPunct="1">
              <a:lnSpc>
                <a:spcPct val="120000"/>
              </a:lnSpc>
              <a:spcBef>
                <a:spcPts val="0"/>
              </a:spcBef>
              <a:spcAft>
                <a:spcPts val="600"/>
              </a:spcAft>
              <a:buClr>
                <a:schemeClr val="tx2"/>
              </a:buClr>
              <a:buSzPct val="100000"/>
              <a:buFont typeface="Arial"/>
              <a:buChar char="•"/>
              <a:defRPr sz="1800" b="0" i="0" kern="1200" baseline="0">
                <a:solidFill>
                  <a:schemeClr val="tx1"/>
                </a:solidFill>
                <a:latin typeface="Arial" charset="0"/>
                <a:ea typeface="Arial" charset="0"/>
                <a:cs typeface="Arial" charset="0"/>
              </a:defRPr>
            </a:lvl1pPr>
            <a:lvl2pPr marL="432000" indent="-215900" algn="l" defTabSz="914400" rtl="0" eaLnBrk="1" latinLnBrk="0" hangingPunct="1">
              <a:lnSpc>
                <a:spcPct val="120000"/>
              </a:lnSpc>
              <a:spcBef>
                <a:spcPts val="0"/>
              </a:spcBef>
              <a:spcAft>
                <a:spcPts val="600"/>
              </a:spcAft>
              <a:buClr>
                <a:schemeClr val="tx2"/>
              </a:buClr>
              <a:buSzPct val="100000"/>
              <a:buFont typeface="Symbol" charset="2"/>
              <a:buChar char="-"/>
              <a:tabLst/>
              <a:defRPr sz="1800" b="0" i="0" kern="1200" baseline="0">
                <a:solidFill>
                  <a:schemeClr val="tx1"/>
                </a:solidFill>
                <a:latin typeface="Arial" charset="0"/>
                <a:ea typeface="Arial" charset="0"/>
                <a:cs typeface="Arial" charset="0"/>
              </a:defRPr>
            </a:lvl2pPr>
            <a:lvl3pPr marL="648000" indent="-216000" algn="l" defTabSz="914400" rtl="0" eaLnBrk="1" latinLnBrk="0" hangingPunct="1">
              <a:lnSpc>
                <a:spcPct val="120000"/>
              </a:lnSpc>
              <a:spcBef>
                <a:spcPts val="0"/>
              </a:spcBef>
              <a:spcAft>
                <a:spcPts val="600"/>
              </a:spcAft>
              <a:buClr>
                <a:schemeClr val="tx2"/>
              </a:buClr>
              <a:buSzPct val="100000"/>
              <a:buFont typeface="Symbol" charset="2"/>
              <a:buChar char="-"/>
              <a:defRPr sz="1800" b="0" i="0" kern="1200" baseline="0">
                <a:solidFill>
                  <a:schemeClr val="tx1"/>
                </a:solidFill>
                <a:latin typeface="Arial" charset="0"/>
                <a:ea typeface="Arial" charset="0"/>
                <a:cs typeface="Arial" charset="0"/>
              </a:defRPr>
            </a:lvl3pPr>
            <a:lvl4pPr marL="864000" indent="-216000" algn="l" defTabSz="914400" rtl="0" eaLnBrk="1" latinLnBrk="0" hangingPunct="1">
              <a:lnSpc>
                <a:spcPct val="120000"/>
              </a:lnSpc>
              <a:spcBef>
                <a:spcPts val="0"/>
              </a:spcBef>
              <a:spcAft>
                <a:spcPts val="600"/>
              </a:spcAft>
              <a:buClr>
                <a:schemeClr val="tx2"/>
              </a:buClr>
              <a:buFont typeface="Symbol" charset="2"/>
              <a:buChar char="-"/>
              <a:defRPr sz="1400" b="0" i="0" kern="1200" baseline="0">
                <a:solidFill>
                  <a:schemeClr val="tx1"/>
                </a:solidFill>
                <a:latin typeface="Arial" charset="0"/>
                <a:ea typeface="Arial" charset="0"/>
                <a:cs typeface="Arial" charset="0"/>
              </a:defRPr>
            </a:lvl4pPr>
            <a:lvl5pPr marL="1080000" indent="-216000" algn="l" defTabSz="914400" rtl="0" eaLnBrk="1" latinLnBrk="0" hangingPunct="1">
              <a:lnSpc>
                <a:spcPct val="120000"/>
              </a:lnSpc>
              <a:spcBef>
                <a:spcPts val="0"/>
              </a:spcBef>
              <a:spcAft>
                <a:spcPts val="600"/>
              </a:spcAft>
              <a:buClr>
                <a:schemeClr val="tx2"/>
              </a:buClr>
              <a:buFont typeface="Symbol" charset="2"/>
              <a:buChar char="-"/>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ct val="100000"/>
              </a:lnSpc>
              <a:buNone/>
            </a:pPr>
            <a:r>
              <a:rPr lang="de-DE" spc="50" dirty="0">
                <a:solidFill>
                  <a:schemeClr val="accent1"/>
                </a:solidFill>
              </a:rPr>
              <a:t>Michael Aydinbas</a:t>
            </a:r>
          </a:p>
          <a:p>
            <a:pPr indent="0" algn="ctr">
              <a:lnSpc>
                <a:spcPct val="100000"/>
              </a:lnSpc>
              <a:spcAft>
                <a:spcPts val="1800"/>
              </a:spcAft>
              <a:buNone/>
            </a:pPr>
            <a:r>
              <a:rPr lang="de-DE" dirty="0"/>
              <a:t>Data Scientist</a:t>
            </a:r>
          </a:p>
          <a:p>
            <a:pPr indent="0" algn="ctr">
              <a:lnSpc>
                <a:spcPct val="100000"/>
              </a:lnSpc>
              <a:buNone/>
            </a:pPr>
            <a:r>
              <a:rPr lang="de-DE" b="1" dirty="0">
                <a:solidFill>
                  <a:schemeClr val="accent1"/>
                </a:solidFill>
              </a:rPr>
              <a:t>@</a:t>
            </a:r>
            <a:r>
              <a:rPr lang="de-DE" dirty="0"/>
              <a:t> michael.aydinbas@EXXETA.com</a:t>
            </a:r>
          </a:p>
          <a:p>
            <a:pPr indent="0" algn="ctr">
              <a:buNone/>
            </a:pPr>
            <a:r>
              <a:rPr lang="de-DE" b="1" dirty="0">
                <a:solidFill>
                  <a:schemeClr val="accent1"/>
                </a:solidFill>
              </a:rPr>
              <a:t>m</a:t>
            </a:r>
            <a:r>
              <a:rPr lang="de-DE" dirty="0"/>
              <a:t> </a:t>
            </a:r>
            <a:r>
              <a:rPr lang="is-IS" dirty="0"/>
              <a:t>+49 174 99 50 913</a:t>
            </a:r>
          </a:p>
        </p:txBody>
      </p:sp>
      <p:pic>
        <p:nvPicPr>
          <p:cNvPr id="5" name="Grafik 57">
            <a:extLst>
              <a:ext uri="{FF2B5EF4-FFF2-40B4-BE49-F238E27FC236}">
                <a16:creationId xmlns:a16="http://schemas.microsoft.com/office/drawing/2014/main" id="{35EF4893-275E-4355-B417-8F0C3E76DD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4730578" y="1449577"/>
            <a:ext cx="2730844" cy="2708275"/>
          </a:xfrm>
          <a:prstGeom prst="ellipse">
            <a:avLst/>
          </a:prstGeom>
        </p:spPr>
      </p:pic>
    </p:spTree>
    <p:extLst>
      <p:ext uri="{BB962C8B-B14F-4D97-AF65-F5344CB8AC3E}">
        <p14:creationId xmlns:p14="http://schemas.microsoft.com/office/powerpoint/2010/main" val="143342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6723A5B-EACC-482F-BF58-176903CAAB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07136" y="1188196"/>
            <a:ext cx="8600680" cy="4977654"/>
          </a:xfrm>
          <a:prstGeom prst="rect">
            <a:avLst/>
          </a:prstGeom>
        </p:spPr>
      </p:pic>
      <p:sp>
        <p:nvSpPr>
          <p:cNvPr id="2" name="Titel 1">
            <a:extLst>
              <a:ext uri="{FF2B5EF4-FFF2-40B4-BE49-F238E27FC236}">
                <a16:creationId xmlns:a16="http://schemas.microsoft.com/office/drawing/2014/main" id="{D877C284-776B-4D2F-926C-FF808CB4B0CD}"/>
              </a:ext>
            </a:extLst>
          </p:cNvPr>
          <p:cNvSpPr>
            <a:spLocks noGrp="1"/>
          </p:cNvSpPr>
          <p:nvPr>
            <p:ph type="title"/>
          </p:nvPr>
        </p:nvSpPr>
        <p:spPr/>
        <p:txBody>
          <a:bodyPr/>
          <a:lstStyle/>
          <a:p>
            <a:r>
              <a:rPr lang="en-US"/>
              <a:t>What does “learning” mean?</a:t>
            </a:r>
            <a:br>
              <a:rPr lang="en-US"/>
            </a:br>
            <a:endParaRPr lang="en-US" dirty="0"/>
          </a:p>
        </p:txBody>
      </p:sp>
      <p:sp>
        <p:nvSpPr>
          <p:cNvPr id="4" name="Textplatzhalter 3">
            <a:extLst>
              <a:ext uri="{FF2B5EF4-FFF2-40B4-BE49-F238E27FC236}">
                <a16:creationId xmlns:a16="http://schemas.microsoft.com/office/drawing/2014/main" id="{6D17FE66-6B22-412E-93DE-5EAEF24CAFCB}"/>
              </a:ext>
            </a:extLst>
          </p:cNvPr>
          <p:cNvSpPr>
            <a:spLocks noGrp="1"/>
          </p:cNvSpPr>
          <p:nvPr>
            <p:ph type="body" sz="quarter" idx="13"/>
          </p:nvPr>
        </p:nvSpPr>
        <p:spPr/>
        <p:txBody>
          <a:bodyPr/>
          <a:lstStyle/>
          <a:p>
            <a:endParaRPr lang="en-US" dirty="0"/>
          </a:p>
        </p:txBody>
      </p:sp>
      <p:pic>
        <p:nvPicPr>
          <p:cNvPr id="9" name="Onlinemedien 8" title="What is Machine Learning?">
            <a:hlinkClick r:id="" action="ppaction://media"/>
            <a:extLst>
              <a:ext uri="{FF2B5EF4-FFF2-40B4-BE49-F238E27FC236}">
                <a16:creationId xmlns:a16="http://schemas.microsoft.com/office/drawing/2014/main" id="{592ED475-71E1-407B-B580-FE228ACAD2EF}"/>
              </a:ext>
            </a:extLst>
          </p:cNvPr>
          <p:cNvPicPr>
            <a:picLocks noGrp="1" noRot="1" noChangeAspect="1"/>
          </p:cNvPicPr>
          <p:nvPr>
            <p:ph idx="1"/>
            <a:videoFile r:link="rId1"/>
          </p:nvPr>
        </p:nvPicPr>
        <p:blipFill>
          <a:blip r:embed="rId5"/>
          <a:stretch>
            <a:fillRect/>
          </a:stretch>
        </p:blipFill>
        <p:spPr>
          <a:xfrm>
            <a:off x="2880043" y="1726717"/>
            <a:ext cx="6446837" cy="3626106"/>
          </a:xfrm>
          <a:prstGeom prst="rect">
            <a:avLst/>
          </a:prstGeom>
        </p:spPr>
      </p:pic>
      <p:sp>
        <p:nvSpPr>
          <p:cNvPr id="11" name="Rechteck 10">
            <a:extLst>
              <a:ext uri="{FF2B5EF4-FFF2-40B4-BE49-F238E27FC236}">
                <a16:creationId xmlns:a16="http://schemas.microsoft.com/office/drawing/2014/main" id="{9841D2DD-CA2C-4A4C-8005-6ACF124F52FA}"/>
              </a:ext>
            </a:extLst>
          </p:cNvPr>
          <p:cNvSpPr/>
          <p:nvPr/>
        </p:nvSpPr>
        <p:spPr>
          <a:xfrm>
            <a:off x="371475" y="6205982"/>
            <a:ext cx="2244525" cy="276999"/>
          </a:xfrm>
          <a:prstGeom prst="rect">
            <a:avLst/>
          </a:prstGeom>
        </p:spPr>
        <p:txBody>
          <a:bodyPr wrap="none">
            <a:spAutoFit/>
          </a:bodyPr>
          <a:lstStyle/>
          <a:p>
            <a:r>
              <a:rPr lang="en-US" sz="1200" dirty="0">
                <a:solidFill>
                  <a:schemeClr val="bg2"/>
                </a:solidFill>
              </a:rPr>
              <a:t>https://youtu.be/f_uwKZIAeM0</a:t>
            </a:r>
          </a:p>
        </p:txBody>
      </p:sp>
    </p:spTree>
    <p:extLst>
      <p:ext uri="{BB962C8B-B14F-4D97-AF65-F5344CB8AC3E}">
        <p14:creationId xmlns:p14="http://schemas.microsoft.com/office/powerpoint/2010/main" val="3823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2387E-4A7F-4C76-9AD9-A40CAD722381}"/>
              </a:ext>
            </a:extLst>
          </p:cNvPr>
          <p:cNvSpPr>
            <a:spLocks noGrp="1"/>
          </p:cNvSpPr>
          <p:nvPr>
            <p:ph type="title"/>
          </p:nvPr>
        </p:nvSpPr>
        <p:spPr/>
        <p:txBody>
          <a:bodyPr/>
          <a:lstStyle/>
          <a:p>
            <a:r>
              <a:rPr lang="en-US" dirty="0"/>
              <a:t>What does “learning” mean?</a:t>
            </a:r>
          </a:p>
        </p:txBody>
      </p:sp>
      <p:sp>
        <p:nvSpPr>
          <p:cNvPr id="3" name="Inhaltsplatzhalter 2">
            <a:extLst>
              <a:ext uri="{FF2B5EF4-FFF2-40B4-BE49-F238E27FC236}">
                <a16:creationId xmlns:a16="http://schemas.microsoft.com/office/drawing/2014/main" id="{023A326C-9F83-47B5-982F-0E0B348E64BE}"/>
              </a:ext>
            </a:extLst>
          </p:cNvPr>
          <p:cNvSpPr>
            <a:spLocks noGrp="1"/>
          </p:cNvSpPr>
          <p:nvPr>
            <p:ph idx="1"/>
          </p:nvPr>
        </p:nvSpPr>
        <p:spPr/>
        <p:txBody>
          <a:bodyPr/>
          <a:lstStyle/>
          <a:p>
            <a:pPr marL="343000" indent="-342900">
              <a:buFont typeface="+mj-lt"/>
              <a:buAutoNum type="arabicPeriod"/>
            </a:pPr>
            <a:r>
              <a:rPr lang="en-US" sz="3200" dirty="0"/>
              <a:t>“Machine learning is the science of getting computers to act </a:t>
            </a:r>
            <a:r>
              <a:rPr lang="en-US" sz="3200" dirty="0">
                <a:solidFill>
                  <a:schemeClr val="accent6"/>
                </a:solidFill>
              </a:rPr>
              <a:t>without being explicitly programmed</a:t>
            </a:r>
            <a:r>
              <a:rPr lang="en-US" sz="3200" dirty="0"/>
              <a:t>.” – Andrew Ng, Stanford University (based on </a:t>
            </a:r>
            <a:r>
              <a:rPr lang="en-GB" sz="3200" dirty="0"/>
              <a:t>Arthur Samuel, </a:t>
            </a:r>
            <a:r>
              <a:rPr lang="en-GB" sz="3200" i="1" dirty="0"/>
              <a:t>1959)</a:t>
            </a:r>
            <a:endParaRPr lang="en-US" sz="3200" dirty="0"/>
          </a:p>
          <a:p>
            <a:pPr marL="343000" indent="-342900">
              <a:buFont typeface="+mj-lt"/>
              <a:buAutoNum type="arabicPeriod"/>
            </a:pPr>
            <a:r>
              <a:rPr lang="en-US" sz="3200" dirty="0"/>
              <a:t>“Machine learning algorithms can figure out how to perform important tasks by </a:t>
            </a:r>
            <a:r>
              <a:rPr lang="en-US" sz="3200" dirty="0">
                <a:solidFill>
                  <a:schemeClr val="accent6"/>
                </a:solidFill>
              </a:rPr>
              <a:t>generalizing from examples</a:t>
            </a:r>
            <a:r>
              <a:rPr lang="en-US" sz="3200" dirty="0"/>
              <a:t>.” – University of Washington</a:t>
            </a:r>
          </a:p>
          <a:p>
            <a:pPr marL="343000" indent="-342900">
              <a:buFont typeface="+mj-lt"/>
              <a:buAutoNum type="arabicPeriod"/>
            </a:pPr>
            <a:r>
              <a:rPr lang="en-US" sz="2400" dirty="0"/>
              <a:t>“</a:t>
            </a:r>
            <a:r>
              <a:rPr lang="en-GB" sz="2400" dirty="0"/>
              <a:t>A computer program is said to learn from experience E with respect to some class of tasks T and performance measure P, if its performance at tasks in T, as measured by P, improves with experience E.” – Tom Mitchell</a:t>
            </a:r>
            <a:endParaRPr lang="en-US" sz="2400" dirty="0"/>
          </a:p>
        </p:txBody>
      </p:sp>
      <p:sp>
        <p:nvSpPr>
          <p:cNvPr id="4" name="Textplatzhalter 3">
            <a:extLst>
              <a:ext uri="{FF2B5EF4-FFF2-40B4-BE49-F238E27FC236}">
                <a16:creationId xmlns:a16="http://schemas.microsoft.com/office/drawing/2014/main" id="{9C09248C-F494-4F48-BFB7-9E59C82273D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1215189"/>
      </p:ext>
    </p:extLst>
  </p:cSld>
  <p:clrMapOvr>
    <a:masterClrMapping/>
  </p:clrMapOvr>
</p:sld>
</file>

<file path=ppt/theme/theme1.xml><?xml version="1.0" encoding="utf-8"?>
<a:theme xmlns:a="http://schemas.openxmlformats.org/drawingml/2006/main" name="1_XX_Design_ReBrand">
  <a:themeElements>
    <a:clrScheme name="2017 EXXETA">
      <a:dk1>
        <a:srgbClr val="343C49"/>
      </a:dk1>
      <a:lt1>
        <a:srgbClr val="FFFFFF"/>
      </a:lt1>
      <a:dk2>
        <a:srgbClr val="B39A69"/>
      </a:dk2>
      <a:lt2>
        <a:srgbClr val="78879F"/>
      </a:lt2>
      <a:accent1>
        <a:srgbClr val="079DAA"/>
      </a:accent1>
      <a:accent2>
        <a:srgbClr val="20DDBC"/>
      </a:accent2>
      <a:accent3>
        <a:srgbClr val="18A68D"/>
      </a:accent3>
      <a:accent4>
        <a:srgbClr val="09D2E3"/>
      </a:accent4>
      <a:accent5>
        <a:srgbClr val="FFA95D"/>
      </a:accent5>
      <a:accent6>
        <a:srgbClr val="DA004D"/>
      </a:accent6>
      <a:hlink>
        <a:srgbClr val="A00038"/>
      </a:hlink>
      <a:folHlink>
        <a:srgbClr val="4900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0000" tIns="180000" rIns="180000" bIns="180000" rtlCol="0" anchor="t" anchorCtr="0"/>
      <a:lstStyle>
        <a:defPPr>
          <a:lnSpc>
            <a:spcPct val="110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square" lIns="180000" tIns="180000" rIns="180000" bIns="180000" rtlCol="0" anchor="t" anchorCtr="0">
        <a:spAutoFit/>
      </a:bodyPr>
      <a:lstStyle>
        <a:defPPr>
          <a:lnSpc>
            <a:spcPct val="110000"/>
          </a:lnSpc>
          <a:defRPr dirty="0">
            <a:latin typeface="Arial Standard" charset="0"/>
          </a:defRPr>
        </a:defPPr>
      </a:lstStyle>
    </a:txDef>
  </a:objectDefaults>
  <a:extraClrSchemeLst/>
  <a:extLst>
    <a:ext uri="{05A4C25C-085E-4340-85A3-A5531E510DB2}">
      <thm15:themeFamily xmlns:thm15="http://schemas.microsoft.com/office/thememl/2012/main" name="EXXETA_Presentation_Master_ReBrand_EN" id="{5FDACDB7-AEB7-B647-8DBF-005C0A9FDE24}" vid="{ECB16CAB-DA88-C24A-9326-804F3E5C7479}"/>
    </a:ext>
  </a:extLst>
</a:theme>
</file>

<file path=ppt/theme/theme2.xml><?xml version="1.0" encoding="utf-8"?>
<a:theme xmlns:a="http://schemas.openxmlformats.org/drawingml/2006/main" name="xx2 – dark slides">
  <a:themeElements>
    <a:clrScheme name="2017 EXXETA">
      <a:dk1>
        <a:srgbClr val="343C49"/>
      </a:dk1>
      <a:lt1>
        <a:srgbClr val="FFFFFF"/>
      </a:lt1>
      <a:dk2>
        <a:srgbClr val="B39A69"/>
      </a:dk2>
      <a:lt2>
        <a:srgbClr val="78879F"/>
      </a:lt2>
      <a:accent1>
        <a:srgbClr val="079DAA"/>
      </a:accent1>
      <a:accent2>
        <a:srgbClr val="20DDBC"/>
      </a:accent2>
      <a:accent3>
        <a:srgbClr val="18A68D"/>
      </a:accent3>
      <a:accent4>
        <a:srgbClr val="09D2E3"/>
      </a:accent4>
      <a:accent5>
        <a:srgbClr val="FFA95D"/>
      </a:accent5>
      <a:accent6>
        <a:srgbClr val="DA004D"/>
      </a:accent6>
      <a:hlink>
        <a:srgbClr val="A00038"/>
      </a:hlink>
      <a:folHlink>
        <a:srgbClr val="4900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square" lIns="0" tIns="0" rIns="91440" bIns="45720" rtlCol="0" anchor="t" anchorCtr="0">
        <a:spAutoFit/>
      </a:bodyPr>
      <a:lstStyle>
        <a:defPPr>
          <a:defRPr sz="1800" b="0" i="0" baseline="0" dirty="0" smtClean="0">
            <a:solidFill>
              <a:schemeClr val="tx1">
                <a:lumMod val="40000"/>
                <a:lumOff val="60000"/>
              </a:schemeClr>
            </a:solidFill>
            <a:latin typeface="Arial Standard" charset="0"/>
          </a:defRPr>
        </a:defPPr>
      </a:lstStyle>
    </a:txDef>
  </a:objectDefaults>
  <a:extraClrSchemeLst/>
  <a:extLst>
    <a:ext uri="{05A4C25C-085E-4340-85A3-A5531E510DB2}">
      <thm15:themeFamily xmlns:thm15="http://schemas.microsoft.com/office/thememl/2012/main" name="EXXETA_Presentation_Master_ReBrand_EN" id="{5FDACDB7-AEB7-B647-8DBF-005C0A9FDE24}" vid="{6CC74885-BEDF-5343-9C87-65A17A2E444F}"/>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4789</TotalTime>
  <Words>3888</Words>
  <Application>Microsoft Macintosh PowerPoint</Application>
  <PresentationFormat>Widescreen</PresentationFormat>
  <Paragraphs>325</Paragraphs>
  <Slides>75</Slides>
  <Notes>13</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75</vt:i4>
      </vt:variant>
    </vt:vector>
  </HeadingPairs>
  <TitlesOfParts>
    <vt:vector size="83" baseType="lpstr">
      <vt:lpstr>Arial</vt:lpstr>
      <vt:lpstr>Arial Standard</vt:lpstr>
      <vt:lpstr>Calibri</vt:lpstr>
      <vt:lpstr>Cambria Math</vt:lpstr>
      <vt:lpstr>Encode Sans</vt:lpstr>
      <vt:lpstr>Symbol</vt:lpstr>
      <vt:lpstr>1_XX_Design_ReBrand</vt:lpstr>
      <vt:lpstr>xx2 – dark slides</vt:lpstr>
      <vt:lpstr>Machine Learning – Basics </vt:lpstr>
      <vt:lpstr>PowerPoint Presentation</vt:lpstr>
      <vt:lpstr>Webinar’s Agenda</vt:lpstr>
      <vt:lpstr>PowerPoint Presentation</vt:lpstr>
      <vt:lpstr>PowerPoint Presentation</vt:lpstr>
      <vt:lpstr>PowerPoint Presentation</vt:lpstr>
      <vt:lpstr>Artificial Intelligence and Machine Learning</vt:lpstr>
      <vt:lpstr>What does “learning” mean? </vt:lpstr>
      <vt:lpstr>What does “learning” mean?</vt:lpstr>
      <vt:lpstr>Why Use Machine Learning? </vt:lpstr>
      <vt:lpstr>What does our “data” look like?</vt:lpstr>
      <vt:lpstr>What does our “data” look like?</vt:lpstr>
      <vt:lpstr>Main challenges of Machine Learning</vt:lpstr>
      <vt:lpstr>PowerPoint Presentation</vt:lpstr>
      <vt:lpstr>The Machine Learning workflow - simplified  </vt:lpstr>
      <vt:lpstr>The bigger picture – CRISP-DM  </vt:lpstr>
      <vt:lpstr>A more detailed workflow</vt:lpstr>
      <vt:lpstr>The bigger picture – skillset of a data scientist  </vt:lpstr>
      <vt:lpstr>The bigger picture – AI vs ML vs DS  </vt:lpstr>
      <vt:lpstr>The Machine Learning workflow - simplified  </vt:lpstr>
      <vt:lpstr>The Machine Learning workflow - example</vt:lpstr>
      <vt:lpstr>Why you should care about your data set </vt:lpstr>
      <vt:lpstr>Get Data</vt:lpstr>
      <vt:lpstr>Get Data</vt:lpstr>
      <vt:lpstr>PowerPoint Presentation</vt:lpstr>
      <vt:lpstr>PowerPoint Presentation</vt:lpstr>
      <vt:lpstr>PowerPoint Presentation</vt:lpstr>
      <vt:lpstr>Clean and Prepare Data</vt:lpstr>
      <vt:lpstr>Clean and Prepare Data </vt:lpstr>
      <vt:lpstr>Clean and Prepare Data </vt:lpstr>
      <vt:lpstr>Clean and Prepare Data</vt:lpstr>
      <vt:lpstr>Train Model </vt:lpstr>
      <vt:lpstr>The landscape of Machine Learning </vt:lpstr>
      <vt:lpstr>The landscape of Machine Learning</vt:lpstr>
      <vt:lpstr>Linear regression</vt:lpstr>
      <vt:lpstr>Logistic regression</vt:lpstr>
      <vt:lpstr>Support Vector Machine</vt:lpstr>
      <vt:lpstr>Naïve Bayers</vt:lpstr>
      <vt:lpstr>Decision tree</vt:lpstr>
      <vt:lpstr>K-Nearest neighbor</vt:lpstr>
      <vt:lpstr>Random forest</vt:lpstr>
      <vt:lpstr>Gradient boosting</vt:lpstr>
      <vt:lpstr>K-Means</vt:lpstr>
      <vt:lpstr>PowerPoint Presentation</vt:lpstr>
      <vt:lpstr>Classification vs Regression </vt:lpstr>
      <vt:lpstr>Classification vs Regression </vt:lpstr>
      <vt:lpstr>Test Data</vt:lpstr>
      <vt:lpstr>Test Data</vt:lpstr>
      <vt:lpstr>How do we measure our model’s performance? </vt:lpstr>
      <vt:lpstr>How do we measure our model’s performance? </vt:lpstr>
      <vt:lpstr>Beyond accuracy</vt:lpstr>
      <vt:lpstr>Improve Model</vt:lpstr>
      <vt:lpstr>Real world data </vt:lpstr>
      <vt:lpstr>PowerPoint Presentation</vt:lpstr>
      <vt:lpstr>PowerPoint Presentation</vt:lpstr>
      <vt:lpstr>How do we measure our model’s performance? </vt:lpstr>
      <vt:lpstr>What about small data sets? </vt:lpstr>
      <vt:lpstr>What about large data sets?</vt:lpstr>
      <vt:lpstr>PowerPoint Presentation</vt:lpstr>
      <vt:lpstr>Why Python</vt:lpstr>
      <vt:lpstr>Python ecosystem</vt:lpstr>
      <vt:lpstr>Python learning path</vt:lpstr>
      <vt:lpstr>Packages, Packages everywhere !</vt:lpstr>
      <vt:lpstr>Machine Learning Landscape</vt:lpstr>
      <vt:lpstr>Cheat Sheets</vt:lpstr>
      <vt:lpstr>Numpy Cheat Sheet</vt:lpstr>
      <vt:lpstr>Pandas Cheat Sheet</vt:lpstr>
      <vt:lpstr>Matplotlib Cheat Sheet</vt:lpstr>
      <vt:lpstr>Sscikit-Learn Cheat Sheet</vt:lpstr>
      <vt:lpstr>Scikit-learn Design</vt:lpstr>
      <vt:lpstr>Where to go from here</vt:lpstr>
      <vt:lpstr>Questions</vt:lpstr>
      <vt:lpstr>Answers</vt:lpstr>
      <vt:lpstr>PowerPoint Presentation</vt:lpstr>
      <vt:lpstr>Kontakt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Basics </dc:title>
  <dc:creator>Michael Aydinbas</dc:creator>
  <cp:lastModifiedBy>Aydinbas, Michael</cp:lastModifiedBy>
  <cp:revision>102</cp:revision>
  <dcterms:created xsi:type="dcterms:W3CDTF">2020-03-28T12:17:55Z</dcterms:created>
  <dcterms:modified xsi:type="dcterms:W3CDTF">2020-10-11T17:34:23Z</dcterms:modified>
</cp:coreProperties>
</file>